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366" r:id="rId6"/>
    <p:sldId id="285" r:id="rId7"/>
    <p:sldId id="286" r:id="rId8"/>
    <p:sldId id="287" r:id="rId9"/>
    <p:sldId id="288" r:id="rId10"/>
    <p:sldId id="359" r:id="rId11"/>
    <p:sldId id="348" r:id="rId12"/>
    <p:sldId id="360" r:id="rId13"/>
    <p:sldId id="352" r:id="rId14"/>
    <p:sldId id="361" r:id="rId15"/>
    <p:sldId id="343" r:id="rId16"/>
    <p:sldId id="344" r:id="rId17"/>
    <p:sldId id="261" r:id="rId18"/>
    <p:sldId id="337" r:id="rId19"/>
    <p:sldId id="341" r:id="rId20"/>
    <p:sldId id="338" r:id="rId21"/>
    <p:sldId id="339" r:id="rId22"/>
    <p:sldId id="340" r:id="rId23"/>
    <p:sldId id="342" r:id="rId24"/>
    <p:sldId id="349" r:id="rId25"/>
    <p:sldId id="362" r:id="rId26"/>
    <p:sldId id="345" r:id="rId27"/>
    <p:sldId id="363" r:id="rId28"/>
    <p:sldId id="346" r:id="rId29"/>
    <p:sldId id="347" r:id="rId30"/>
    <p:sldId id="350" r:id="rId31"/>
    <p:sldId id="364" r:id="rId32"/>
    <p:sldId id="351" r:id="rId33"/>
    <p:sldId id="365" r:id="rId34"/>
    <p:sldId id="354" r:id="rId35"/>
    <p:sldId id="353" r:id="rId36"/>
    <p:sldId id="355" r:id="rId37"/>
    <p:sldId id="356" r:id="rId38"/>
    <p:sldId id="357" r:id="rId39"/>
    <p:sldId id="358" r:id="rId40"/>
    <p:sldId id="336"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omfortaa" panose="020B0604020202020204" charset="0"/>
      <p:regular r:id="rId47"/>
      <p:bold r:id="rId48"/>
    </p:embeddedFont>
    <p:embeddedFont>
      <p:font typeface="Maven Pro" panose="020B0604020202020204" charset="0"/>
      <p:regular r:id="rId49"/>
      <p:bold r:id="rId50"/>
    </p:embeddedFont>
    <p:embeddedFont>
      <p:font typeface="Nunito" panose="020B0604020202020204" charset="0"/>
      <p:regular r:id="rId51"/>
      <p:bold r:id="rId52"/>
      <p:italic r:id="rId53"/>
      <p:boldItalic r:id="rId54"/>
    </p:embeddedFont>
    <p:embeddedFont>
      <p:font typeface="Roboto"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0" d="100"/>
          <a:sy n="90" d="100"/>
        </p:scale>
        <p:origin x="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6d21bca52f_7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6d21bca52f_7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6d286c55b3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6d286c55b3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6d21bca52f_7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6d21bca52f_7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6d4b09189a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6d4b09189a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6d4b09189a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6d4b09189a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6d21bca52f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6d21bca52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6d4b09189a_1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6d4b09189a_1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6d4b09189a_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6d4b09189a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6d21bca52f_9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6d21bca52f_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6ad24019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6ad24019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76"/>
        <p:cNvGrpSpPr/>
        <p:nvPr/>
      </p:nvGrpSpPr>
      <p:grpSpPr>
        <a:xfrm>
          <a:off x="0" y="0"/>
          <a:ext cx="0" cy="0"/>
          <a:chOff x="0" y="0"/>
          <a:chExt cx="0" cy="0"/>
        </a:xfrm>
      </p:grpSpPr>
      <p:sp>
        <p:nvSpPr>
          <p:cNvPr id="277" name="Google Shape;277;p13"/>
          <p:cNvSpPr/>
          <p:nvPr/>
        </p:nvSpPr>
        <p:spPr>
          <a:xfrm>
            <a:off x="0" y="1818325"/>
            <a:ext cx="9144000" cy="1346400"/>
          </a:xfrm>
          <a:prstGeom prst="rect">
            <a:avLst/>
          </a:prstGeom>
          <a:solidFill>
            <a:srgbClr val="C9DAF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3810" b="1" dirty="0">
                <a:latin typeface="Maven Pro"/>
                <a:ea typeface="Maven Pro"/>
                <a:cs typeface="Maven Pro"/>
                <a:sym typeface="Maven Pro"/>
              </a:rPr>
              <a:t>                          GROUP-1</a:t>
            </a:r>
            <a:endParaRPr sz="3810" b="1" dirty="0">
              <a:latin typeface="Maven Pro"/>
              <a:ea typeface="Maven Pro"/>
              <a:cs typeface="Maven Pro"/>
              <a:sym typeface="Maven Pro"/>
            </a:endParaRPr>
          </a:p>
          <a:p>
            <a:pPr marL="0" lvl="0" indent="0" algn="l" rtl="0">
              <a:spcBef>
                <a:spcPts val="0"/>
              </a:spcBef>
              <a:spcAft>
                <a:spcPts val="0"/>
              </a:spcAft>
              <a:buNone/>
            </a:pPr>
            <a:r>
              <a:rPr lang="en-GB" sz="3810" b="1" dirty="0">
                <a:latin typeface="Maven Pro"/>
                <a:ea typeface="Maven Pro"/>
                <a:cs typeface="Maven Pro"/>
                <a:sym typeface="Maven Pro"/>
              </a:rPr>
              <a:t>    HOSPITAL  MANAGEMENT SYSTEM</a:t>
            </a:r>
            <a:endParaRPr sz="2300" dirty="0"/>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70;p45"/>
          <p:cNvSpPr txBox="1"/>
          <p:nvPr/>
        </p:nvSpPr>
        <p:spPr>
          <a:xfrm>
            <a:off x="1304524" y="658475"/>
            <a:ext cx="5110563"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dirty="0">
                <a:solidFill>
                  <a:schemeClr val="dk2"/>
                </a:solidFill>
                <a:highlight>
                  <a:srgbClr val="00FFFF"/>
                </a:highlight>
                <a:latin typeface="Maven Pro"/>
                <a:ea typeface="Maven Pro"/>
                <a:cs typeface="Maven Pro"/>
                <a:sym typeface="Maven Pro"/>
              </a:rPr>
              <a:t>Spring cloud config</a:t>
            </a:r>
            <a:endParaRPr sz="2800" b="1" dirty="0">
              <a:solidFill>
                <a:schemeClr val="dk2"/>
              </a:solidFill>
              <a:highlight>
                <a:srgbClr val="00FFFF"/>
              </a:highlight>
              <a:latin typeface="Maven Pro"/>
              <a:ea typeface="Maven Pro"/>
              <a:cs typeface="Maven Pro"/>
              <a:sym typeface="Maven Pro"/>
            </a:endParaRPr>
          </a:p>
        </p:txBody>
      </p:sp>
      <p:sp>
        <p:nvSpPr>
          <p:cNvPr id="6" name="TextBox 5"/>
          <p:cNvSpPr txBox="1"/>
          <p:nvPr/>
        </p:nvSpPr>
        <p:spPr>
          <a:xfrm>
            <a:off x="917972" y="1524150"/>
            <a:ext cx="7308056" cy="2960875"/>
          </a:xfrm>
          <a:prstGeom prst="rect">
            <a:avLst/>
          </a:prstGeom>
          <a:noFill/>
        </p:spPr>
        <p:txBody>
          <a:bodyPr wrap="square" numCol="1">
            <a:spAutoFit/>
          </a:bodyPr>
          <a:lstStyle/>
          <a:p>
            <a:pPr marL="285750" indent="-285750">
              <a:lnSpc>
                <a:spcPct val="150000"/>
              </a:lnSpc>
              <a:buFont typeface="Wingdings" panose="05000000000000000000" pitchFamily="2" charset="2"/>
              <a:buChar char="§"/>
            </a:pPr>
            <a:r>
              <a:rPr lang="en-IN" dirty="0"/>
              <a:t>Spring Cloud Config provides server and client-side support for externalized configuration in a distributed system. With the Config Server you have a central place to manage external properties for applications across all environments.</a:t>
            </a:r>
          </a:p>
          <a:p>
            <a:pPr marL="285750" indent="-285750">
              <a:lnSpc>
                <a:spcPct val="150000"/>
              </a:lnSpc>
              <a:buFont typeface="Wingdings" panose="05000000000000000000" pitchFamily="2" charset="2"/>
              <a:buChar char="§"/>
            </a:pPr>
            <a:r>
              <a:rPr lang="en-IN" dirty="0"/>
              <a:t>The concepts on both client and server map identically to the Spring Environment and Property Source abstractions, so they fit very well with Spring applications, but can be used with any application running in any language.</a:t>
            </a:r>
          </a:p>
          <a:p>
            <a:pPr marL="285750" indent="-285750">
              <a:lnSpc>
                <a:spcPct val="150000"/>
              </a:lnSpc>
              <a:buFont typeface="Wingdings" panose="05000000000000000000" pitchFamily="2" charset="2"/>
              <a:buChar char="§"/>
            </a:pPr>
            <a:r>
              <a:rPr lang="en-IN" dirty="0"/>
              <a:t>As an application moves through the deployment pipeline from dev to test and into production you can manage the configuration between those environments and be certain that applications have everything they need to run when they migrate.</a:t>
            </a: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385" r="18515"/>
          <a:stretch>
            <a:fillRect/>
          </a:stretch>
        </p:blipFill>
        <p:spPr>
          <a:xfrm>
            <a:off x="678656" y="613958"/>
            <a:ext cx="7450931" cy="3915583"/>
          </a:xfrm>
          <a:prstGeom prst="rect">
            <a:avLst/>
          </a:prstGeom>
        </p:spPr>
      </p:pic>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0;p45"/>
          <p:cNvSpPr txBox="1"/>
          <p:nvPr/>
        </p:nvSpPr>
        <p:spPr>
          <a:xfrm>
            <a:off x="1304524" y="658475"/>
            <a:ext cx="5110563"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dirty="0">
                <a:solidFill>
                  <a:schemeClr val="dk2"/>
                </a:solidFill>
                <a:highlight>
                  <a:srgbClr val="00FFFF"/>
                </a:highlight>
                <a:latin typeface="Maven Pro"/>
                <a:ea typeface="Maven Pro"/>
                <a:cs typeface="Maven Pro"/>
                <a:sym typeface="Maven Pro"/>
              </a:rPr>
              <a:t>Eureka</a:t>
            </a:r>
            <a:endParaRPr sz="2800" b="1" dirty="0">
              <a:solidFill>
                <a:schemeClr val="dk2"/>
              </a:solidFill>
              <a:highlight>
                <a:srgbClr val="00FFFF"/>
              </a:highlight>
              <a:latin typeface="Maven Pro"/>
              <a:ea typeface="Maven Pro"/>
              <a:cs typeface="Maven Pro"/>
              <a:sym typeface="Maven Pro"/>
            </a:endParaRPr>
          </a:p>
        </p:txBody>
      </p:sp>
      <p:sp>
        <p:nvSpPr>
          <p:cNvPr id="4" name="TextBox 3"/>
          <p:cNvSpPr txBox="1"/>
          <p:nvPr/>
        </p:nvSpPr>
        <p:spPr>
          <a:xfrm>
            <a:off x="1304524" y="1580347"/>
            <a:ext cx="5750719" cy="1021883"/>
          </a:xfrm>
          <a:prstGeom prst="rect">
            <a:avLst/>
          </a:prstGeom>
          <a:noFill/>
        </p:spPr>
        <p:txBody>
          <a:bodyPr wrap="square">
            <a:spAutoFit/>
          </a:bodyPr>
          <a:lstStyle/>
          <a:p>
            <a:pPr>
              <a:lnSpc>
                <a:spcPct val="150000"/>
              </a:lnSpc>
            </a:pPr>
            <a:r>
              <a:rPr lang="en-IN" dirty="0"/>
              <a:t>Eureka is a REST (Representational State Transfer) based service that is primarily used in the AWS cloud for locating services for the purpose of load balancing and failover of middle-tier servers.</a:t>
            </a: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22580"/>
            <a:ext cx="9144000" cy="4098340"/>
          </a:xfrm>
          <a:prstGeom prst="rect">
            <a:avLst/>
          </a:prstGeom>
        </p:spPr>
      </p:pic>
      <p:pic>
        <p:nvPicPr>
          <p:cNvPr id="5" name="Picture 4"/>
          <p:cNvPicPr>
            <a:picLocks noChangeAspect="1"/>
          </p:cNvPicPr>
          <p:nvPr/>
        </p:nvPicPr>
        <p:blipFill>
          <a:blip r:embed="rId3"/>
          <a:stretch>
            <a:fillRect/>
          </a:stretch>
        </p:blipFill>
        <p:spPr>
          <a:xfrm>
            <a:off x="0" y="606410"/>
            <a:ext cx="9144000" cy="3930679"/>
          </a:xfrm>
          <a:prstGeom prst="rect">
            <a:avLst/>
          </a:prstGeom>
        </p:spPr>
      </p:pic>
      <p:pic>
        <p:nvPicPr>
          <p:cNvPr id="7" name="Picture 6"/>
          <p:cNvPicPr>
            <a:picLocks noChangeAspect="1"/>
          </p:cNvPicPr>
          <p:nvPr/>
        </p:nvPicPr>
        <p:blipFill>
          <a:blip r:embed="rId4"/>
          <a:stretch>
            <a:fillRect/>
          </a:stretch>
        </p:blipFill>
        <p:spPr>
          <a:xfrm>
            <a:off x="0" y="292444"/>
            <a:ext cx="9144000" cy="4558612"/>
          </a:xfrm>
          <a:prstGeom prst="rect">
            <a:avLst/>
          </a:prstGeom>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0;p45"/>
          <p:cNvSpPr txBox="1"/>
          <p:nvPr/>
        </p:nvSpPr>
        <p:spPr>
          <a:xfrm>
            <a:off x="1240230" y="672762"/>
            <a:ext cx="5110563"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dirty="0">
                <a:solidFill>
                  <a:schemeClr val="dk2"/>
                </a:solidFill>
                <a:highlight>
                  <a:srgbClr val="00FFFF"/>
                </a:highlight>
                <a:latin typeface="Maven Pro"/>
                <a:ea typeface="Maven Pro"/>
                <a:cs typeface="Maven Pro"/>
                <a:sym typeface="Maven Pro"/>
              </a:rPr>
              <a:t>Feign client</a:t>
            </a:r>
            <a:endParaRPr sz="2800" b="1" dirty="0">
              <a:solidFill>
                <a:schemeClr val="dk2"/>
              </a:solidFill>
              <a:highlight>
                <a:srgbClr val="00FFFF"/>
              </a:highlight>
              <a:latin typeface="Maven Pro"/>
              <a:ea typeface="Maven Pro"/>
              <a:cs typeface="Maven Pro"/>
              <a:sym typeface="Maven Pro"/>
            </a:endParaRPr>
          </a:p>
        </p:txBody>
      </p:sp>
      <p:sp>
        <p:nvSpPr>
          <p:cNvPr id="5" name="TextBox 4"/>
          <p:cNvSpPr txBox="1"/>
          <p:nvPr/>
        </p:nvSpPr>
        <p:spPr>
          <a:xfrm>
            <a:off x="1240230" y="1454944"/>
            <a:ext cx="6415212" cy="2893100"/>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IN" dirty="0"/>
              <a:t> Declarative REST Client </a:t>
            </a:r>
          </a:p>
          <a:p>
            <a:pPr marL="285750" indent="-285750" algn="just">
              <a:lnSpc>
                <a:spcPct val="150000"/>
              </a:lnSpc>
              <a:buFont typeface="Wingdings" panose="05000000000000000000" pitchFamily="2" charset="2"/>
              <a:buChar char="§"/>
            </a:pPr>
            <a:r>
              <a:rPr lang="en-IN" dirty="0"/>
              <a:t> Integrates with Resilience4j = Circuit Breaker</a:t>
            </a:r>
          </a:p>
          <a:p>
            <a:pPr marL="285750" indent="-285750" algn="just">
              <a:lnSpc>
                <a:spcPct val="150000"/>
              </a:lnSpc>
              <a:buFont typeface="Wingdings" panose="05000000000000000000" pitchFamily="2" charset="2"/>
              <a:buChar char="§"/>
            </a:pPr>
            <a:r>
              <a:rPr lang="en-IN" dirty="0"/>
              <a:t> Eureka = Service Discovery</a:t>
            </a:r>
          </a:p>
          <a:p>
            <a:pPr marL="285750" indent="-285750" algn="just">
              <a:lnSpc>
                <a:spcPct val="150000"/>
              </a:lnSpc>
              <a:buFont typeface="Wingdings" panose="05000000000000000000" pitchFamily="2" charset="2"/>
              <a:buChar char="§"/>
            </a:pPr>
            <a:r>
              <a:rPr lang="en-IN" dirty="0"/>
              <a:t> Spring Cloud Starter </a:t>
            </a:r>
          </a:p>
          <a:p>
            <a:pPr marL="285750" indent="-285750" algn="just">
              <a:lnSpc>
                <a:spcPct val="150000"/>
              </a:lnSpc>
              <a:buFont typeface="Wingdings" panose="05000000000000000000" pitchFamily="2" charset="2"/>
              <a:buChar char="§"/>
            </a:pPr>
            <a:r>
              <a:rPr lang="en-IN" dirty="0"/>
              <a:t> spring-cloud-starter-open-feign www.thoughts-on-java.org Feign Clients</a:t>
            </a:r>
          </a:p>
          <a:p>
            <a:pPr marL="285750" indent="-285750" algn="just">
              <a:lnSpc>
                <a:spcPct val="150000"/>
              </a:lnSpc>
              <a:buFont typeface="Wingdings" panose="05000000000000000000" pitchFamily="2" charset="2"/>
              <a:buChar char="§"/>
            </a:pPr>
            <a:r>
              <a:rPr lang="en-IN" dirty="0"/>
              <a:t> @EnableFeignClient on configuration class </a:t>
            </a:r>
          </a:p>
          <a:p>
            <a:pPr marL="285750" indent="-285750" algn="just">
              <a:lnSpc>
                <a:spcPct val="150000"/>
              </a:lnSpc>
              <a:buFont typeface="Wingdings" panose="05000000000000000000" pitchFamily="2" charset="2"/>
              <a:buChar char="§"/>
            </a:pPr>
            <a:r>
              <a:rPr lang="en-IN" dirty="0"/>
              <a:t> @FeignClient annotation on interface</a:t>
            </a:r>
          </a:p>
          <a:p>
            <a:pPr marL="285750" indent="-285750" algn="just">
              <a:lnSpc>
                <a:spcPct val="150000"/>
              </a:lnSpc>
              <a:buFont typeface="Wingdings" panose="05000000000000000000" pitchFamily="2" charset="2"/>
              <a:buChar char="§"/>
            </a:pPr>
            <a:r>
              <a:rPr lang="en-IN" dirty="0"/>
              <a:t>Class implements fallback methods using Resilience4j</a:t>
            </a:r>
          </a:p>
          <a:p>
            <a:endParaRPr lang="en-IN" dirty="0"/>
          </a:p>
        </p:txBody>
      </p:sp>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45642" y="0"/>
            <a:ext cx="7652715" cy="5143500"/>
          </a:xfrm>
          <a:prstGeom prst="rect">
            <a:avLst/>
          </a:prstGeom>
        </p:spPr>
      </p:pic>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1675" y="0"/>
            <a:ext cx="7640650" cy="5143500"/>
          </a:xfrm>
          <a:prstGeom prst="rect">
            <a:avLst/>
          </a:prstGeom>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8"/>
          <p:cNvSpPr txBox="1">
            <a:spLocks noGrp="1"/>
          </p:cNvSpPr>
          <p:nvPr>
            <p:ph type="title"/>
          </p:nvPr>
        </p:nvSpPr>
        <p:spPr>
          <a:xfrm>
            <a:off x="1303800" y="598575"/>
            <a:ext cx="7030500" cy="999300"/>
          </a:xfrm>
        </p:spPr>
        <p:txBody>
          <a:bodyPr spcFirstLastPara="1" wrap="square" lIns="91425" tIns="91425" rIns="91425" bIns="91425" anchor="t" anchorCtr="0">
            <a:normAutofit/>
          </a:bodyPr>
          <a:lstStyle/>
          <a:p>
            <a:pPr lvl="0"/>
            <a:endParaRPr lang="en-GB" dirty="0"/>
          </a:p>
        </p:txBody>
      </p:sp>
      <p:sp>
        <p:nvSpPr>
          <p:cNvPr id="4" name="Text Placeholder 3"/>
          <p:cNvSpPr>
            <a:spLocks noGrp="1"/>
          </p:cNvSpPr>
          <p:nvPr>
            <p:ph type="body" idx="1"/>
          </p:nvPr>
        </p:nvSpPr>
        <p:spPr/>
        <p:txBody>
          <a:bodyPr/>
          <a:lstStyle/>
          <a:p>
            <a:endParaRPr lang="en-IN"/>
          </a:p>
        </p:txBody>
      </p:sp>
      <p:sp>
        <p:nvSpPr>
          <p:cNvPr id="320" name="Google Shape;320;p18"/>
          <p:cNvSpPr/>
          <p:nvPr/>
        </p:nvSpPr>
        <p:spPr>
          <a:xfrm>
            <a:off x="1699725" y="3317475"/>
            <a:ext cx="2872200" cy="273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txBox="1"/>
          <p:nvPr/>
        </p:nvSpPr>
        <p:spPr>
          <a:xfrm>
            <a:off x="4739250" y="3254025"/>
            <a:ext cx="1212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latin typeface="Nunito"/>
                <a:ea typeface="Nunito"/>
                <a:cs typeface="Nunito"/>
                <a:sym typeface="Nunito"/>
              </a:rPr>
              <a:t>← Selector</a:t>
            </a:r>
            <a:endParaRPr sz="1500">
              <a:solidFill>
                <a:schemeClr val="lt1"/>
              </a:solidFill>
              <a:latin typeface="Nunito"/>
              <a:ea typeface="Nunito"/>
              <a:cs typeface="Nunito"/>
              <a:sym typeface="Nunito"/>
            </a:endParaRPr>
          </a:p>
        </p:txBody>
      </p:sp>
      <p:pic>
        <p:nvPicPr>
          <p:cNvPr id="6" name="Picture 5"/>
          <p:cNvPicPr>
            <a:picLocks noChangeAspect="1"/>
          </p:cNvPicPr>
          <p:nvPr/>
        </p:nvPicPr>
        <p:blipFill rotWithShape="1">
          <a:blip r:embed="rId3"/>
          <a:srcRect t="5833" r="1597"/>
          <a:stretch>
            <a:fillRect/>
          </a:stretch>
        </p:blipFill>
        <p:spPr>
          <a:xfrm>
            <a:off x="803587" y="291307"/>
            <a:ext cx="7464926" cy="4843462"/>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1"/>
                                        </p:tgtEl>
                                        <p:attrNameLst>
                                          <p:attrName>style.visibility</p:attrName>
                                        </p:attrNameLst>
                                      </p:cBhvr>
                                      <p:to>
                                        <p:strVal val="visible"/>
                                      </p:to>
                                    </p:set>
                                    <p:animEffect transition="in" filter="fade">
                                      <p:cBhvr>
                                        <p:cTn id="12"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2"/>
          <a:srcRect r="23114" b="10864"/>
          <a:stretch>
            <a:fillRect/>
          </a:stretch>
        </p:blipFill>
        <p:spPr>
          <a:xfrm>
            <a:off x="809700" y="480244"/>
            <a:ext cx="7030500" cy="4051406"/>
          </a:xfrm>
          <a:prstGeom prst="rect">
            <a:avLst/>
          </a:prstGeom>
        </p:spPr>
      </p:pic>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75943" y="1576248"/>
            <a:ext cx="6192114" cy="1991003"/>
          </a:xfrm>
          <a:prstGeom prst="rect">
            <a:avLst/>
          </a:prstGeom>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Shape 281"/>
        <p:cNvGrpSpPr/>
        <p:nvPr/>
      </p:nvGrpSpPr>
      <p:grpSpPr>
        <a:xfrm>
          <a:off x="0" y="0"/>
          <a:ext cx="0" cy="0"/>
          <a:chOff x="0" y="0"/>
          <a:chExt cx="0" cy="0"/>
        </a:xfrm>
      </p:grpSpPr>
      <p:sp>
        <p:nvSpPr>
          <p:cNvPr id="282" name="Google Shape;282;p14"/>
          <p:cNvSpPr txBox="1">
            <a:spLocks noGrp="1"/>
          </p:cNvSpPr>
          <p:nvPr>
            <p:ph type="title"/>
          </p:nvPr>
        </p:nvSpPr>
        <p:spPr>
          <a:xfrm>
            <a:off x="1303800" y="689000"/>
            <a:ext cx="7235100" cy="420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355" u="sng" dirty="0">
                <a:solidFill>
                  <a:srgbClr val="000000"/>
                </a:solidFill>
              </a:rPr>
              <a:t>Team- 1</a:t>
            </a:r>
            <a:endParaRPr sz="3355" u="sng" dirty="0">
              <a:solidFill>
                <a:srgbClr val="000000"/>
              </a:solidFill>
            </a:endParaRPr>
          </a:p>
          <a:p>
            <a:pPr marL="0" lvl="0" indent="0" algn="just" rtl="0">
              <a:spcBef>
                <a:spcPts val="0"/>
              </a:spcBef>
              <a:spcAft>
                <a:spcPts val="0"/>
              </a:spcAft>
              <a:buNone/>
            </a:pPr>
            <a:endParaRPr sz="1200" b="0" dirty="0"/>
          </a:p>
          <a:p>
            <a:pPr marL="0" lvl="0" indent="0" rtl="0">
              <a:spcBef>
                <a:spcPts val="0"/>
              </a:spcBef>
              <a:spcAft>
                <a:spcPts val="0"/>
              </a:spcAft>
              <a:buNone/>
            </a:pPr>
            <a:r>
              <a:rPr lang="en-GB" sz="1400" b="0" dirty="0">
                <a:solidFill>
                  <a:srgbClr val="000000"/>
                </a:solidFill>
                <a:highlight>
                  <a:srgbClr val="FFFFFF"/>
                </a:highlight>
                <a:latin typeface="Comfortaa"/>
                <a:ea typeface="Comfortaa"/>
                <a:cs typeface="Comfortaa"/>
                <a:sym typeface="Comfortaa"/>
              </a:rPr>
              <a:t> </a:t>
            </a:r>
          </a:p>
          <a:p>
            <a:pPr marL="0" lvl="0" indent="0" rtl="0">
              <a:spcBef>
                <a:spcPts val="0"/>
              </a:spcBef>
              <a:spcAft>
                <a:spcPts val="0"/>
              </a:spcAft>
              <a:buNone/>
            </a:pPr>
            <a:r>
              <a:rPr lang="en-IN" sz="1600" b="0" dirty="0">
                <a:solidFill>
                  <a:srgbClr val="000000"/>
                </a:solidFill>
                <a:highlight>
                  <a:srgbClr val="FFFFFF"/>
                </a:highlight>
                <a:latin typeface="Comfortaa"/>
                <a:sym typeface="Comfortaa"/>
              </a:rPr>
              <a:t>1</a:t>
            </a:r>
            <a:r>
              <a:rPr lang="en-IN" sz="1600" b="0" i="0" dirty="0">
                <a:solidFill>
                  <a:srgbClr val="000000"/>
                </a:solidFill>
                <a:effectLst/>
                <a:highlight>
                  <a:srgbClr val="FFFFFF"/>
                </a:highlight>
                <a:latin typeface="Comfortaa"/>
                <a:sym typeface="Comfortaa"/>
              </a:rPr>
              <a:t>.</a:t>
            </a:r>
            <a:r>
              <a:rPr lang="en-IN" sz="1600" b="0" i="0" dirty="0">
                <a:solidFill>
                  <a:srgbClr val="000000"/>
                </a:solidFill>
                <a:effectLst/>
                <a:latin typeface="Calibri" panose="020F0502020204030204" pitchFamily="34" charset="0"/>
              </a:rPr>
              <a:t> 2563863                               Pendyala Akash</a:t>
            </a:r>
            <a:br>
              <a:rPr lang="en-IN" sz="1600" b="0" i="0" dirty="0">
                <a:solidFill>
                  <a:srgbClr val="000000"/>
                </a:solidFill>
                <a:effectLst/>
                <a:latin typeface="Calibri" panose="020F0502020204030204" pitchFamily="34" charset="0"/>
              </a:rPr>
            </a:br>
            <a:r>
              <a:rPr lang="en-IN" sz="1600" b="0" i="0" dirty="0">
                <a:solidFill>
                  <a:srgbClr val="000000"/>
                </a:solidFill>
                <a:effectLst/>
                <a:latin typeface="Calibri" panose="020F0502020204030204" pitchFamily="34" charset="0"/>
              </a:rPr>
              <a:t>2.  2563097                               Chaitra R Bhat</a:t>
            </a:r>
            <a:br>
              <a:rPr lang="en-IN" sz="1600" b="0" i="0" dirty="0">
                <a:solidFill>
                  <a:srgbClr val="000000"/>
                </a:solidFill>
                <a:effectLst/>
                <a:latin typeface="Calibri" panose="020F0502020204030204" pitchFamily="34" charset="0"/>
              </a:rPr>
            </a:br>
            <a:r>
              <a:rPr lang="en-IN" sz="1600" b="0" i="0" dirty="0">
                <a:solidFill>
                  <a:srgbClr val="000000"/>
                </a:solidFill>
                <a:effectLst/>
                <a:latin typeface="Calibri" panose="020F0502020204030204" pitchFamily="34" charset="0"/>
              </a:rPr>
              <a:t>3. 2563740                                Debasish Sahu</a:t>
            </a:r>
            <a:br>
              <a:rPr lang="en-IN" sz="1600" b="0" i="0" dirty="0">
                <a:solidFill>
                  <a:srgbClr val="000000"/>
                </a:solidFill>
                <a:effectLst/>
                <a:latin typeface="Calibri" panose="020F0502020204030204" pitchFamily="34" charset="0"/>
              </a:rPr>
            </a:br>
            <a:r>
              <a:rPr lang="en-IN" sz="1600" b="0" i="0" dirty="0">
                <a:solidFill>
                  <a:srgbClr val="000000"/>
                </a:solidFill>
                <a:effectLst/>
                <a:latin typeface="Calibri" panose="020F0502020204030204" pitchFamily="34" charset="0"/>
              </a:rPr>
              <a:t>4.2563085                                 Pendhota Shyam  Sunder</a:t>
            </a:r>
            <a:br>
              <a:rPr lang="en-IN" sz="1600" b="0" i="0" dirty="0">
                <a:solidFill>
                  <a:srgbClr val="000000"/>
                </a:solidFill>
                <a:effectLst/>
                <a:latin typeface="Calibri" panose="020F0502020204030204" pitchFamily="34" charset="0"/>
              </a:rPr>
            </a:br>
            <a:r>
              <a:rPr lang="en-IN" sz="1600" b="0" i="0" dirty="0">
                <a:solidFill>
                  <a:srgbClr val="000000"/>
                </a:solidFill>
                <a:effectLst/>
                <a:latin typeface="Calibri" panose="020F0502020204030204" pitchFamily="34" charset="0"/>
              </a:rPr>
              <a:t>5. 2563314                                Adhithyan Vadakke Ellathu</a:t>
            </a:r>
            <a:br>
              <a:rPr lang="en-IN" sz="1600" b="0" i="0" dirty="0">
                <a:solidFill>
                  <a:srgbClr val="000000"/>
                </a:solidFill>
                <a:effectLst/>
                <a:latin typeface="Calibri" panose="020F0502020204030204" pitchFamily="34" charset="0"/>
              </a:rPr>
            </a:br>
            <a:r>
              <a:rPr lang="en-IN" sz="1600" b="0" i="0" dirty="0">
                <a:solidFill>
                  <a:srgbClr val="000000"/>
                </a:solidFill>
                <a:effectLst/>
                <a:latin typeface="Calibri" panose="020F0502020204030204" pitchFamily="34" charset="0"/>
              </a:rPr>
              <a:t>6. 2563968                                Ashutosh Mishra</a:t>
            </a:r>
            <a:br>
              <a:rPr lang="en-IN" sz="1600" b="0" i="0" dirty="0">
                <a:solidFill>
                  <a:srgbClr val="000000"/>
                </a:solidFill>
                <a:effectLst/>
                <a:latin typeface="Calibri" panose="020F0502020204030204" pitchFamily="34" charset="0"/>
              </a:rPr>
            </a:br>
            <a:r>
              <a:rPr lang="en-IN" sz="1600" b="0" i="0" dirty="0">
                <a:solidFill>
                  <a:srgbClr val="000000"/>
                </a:solidFill>
                <a:effectLst/>
                <a:latin typeface="Calibri" panose="020F0502020204030204" pitchFamily="34" charset="0"/>
              </a:rPr>
              <a:t>7. 2564028                                Chintapulusu Bhanu Priya</a:t>
            </a:r>
            <a:br>
              <a:rPr lang="en-IN" sz="1600" b="0" i="0" dirty="0">
                <a:solidFill>
                  <a:srgbClr val="000000"/>
                </a:solidFill>
                <a:effectLst/>
                <a:latin typeface="Calibri" panose="020F0502020204030204" pitchFamily="34" charset="0"/>
              </a:rPr>
            </a:br>
            <a:r>
              <a:rPr lang="en-IN" sz="1600" b="0" i="0" dirty="0">
                <a:solidFill>
                  <a:srgbClr val="000000"/>
                </a:solidFill>
                <a:effectLst/>
                <a:latin typeface="Calibri" panose="020F0502020204030204" pitchFamily="34" charset="0"/>
              </a:rPr>
              <a:t>8. 2563624                                Meghana N</a:t>
            </a:r>
            <a:br>
              <a:rPr lang="en-IN" sz="1600" b="0" i="0" dirty="0">
                <a:solidFill>
                  <a:srgbClr val="000000"/>
                </a:solidFill>
                <a:effectLst/>
                <a:latin typeface="Calibri" panose="020F0502020204030204" pitchFamily="34" charset="0"/>
              </a:rPr>
            </a:br>
            <a:r>
              <a:rPr lang="en-IN" sz="1600" b="0" i="0" dirty="0">
                <a:solidFill>
                  <a:srgbClr val="000000"/>
                </a:solidFill>
                <a:effectLst/>
                <a:latin typeface="Calibri" panose="020F0502020204030204" pitchFamily="34" charset="0"/>
              </a:rPr>
              <a:t>9. 2563155                                Sidharth Shankar Sonu</a:t>
            </a:r>
            <a:br>
              <a:rPr lang="en-IN" sz="1600" b="0" i="0" dirty="0">
                <a:solidFill>
                  <a:srgbClr val="000000"/>
                </a:solidFill>
                <a:effectLst/>
                <a:latin typeface="Calibri" panose="020F0502020204030204" pitchFamily="34" charset="0"/>
              </a:rPr>
            </a:br>
            <a:r>
              <a:rPr lang="en-IN" sz="1600" b="0" dirty="0">
                <a:solidFill>
                  <a:srgbClr val="000000"/>
                </a:solidFill>
                <a:latin typeface="Calibri" panose="020F0502020204030204" pitchFamily="34" charset="0"/>
              </a:rPr>
              <a:t>10</a:t>
            </a:r>
            <a:r>
              <a:rPr lang="en-IN" sz="1600" b="0" dirty="0">
                <a:solidFill>
                  <a:srgbClr val="000000"/>
                </a:solidFill>
                <a:effectLst/>
                <a:highlight>
                  <a:srgbClr val="FFFFFF"/>
                </a:highlight>
                <a:latin typeface="Comfortaa"/>
                <a:sym typeface="Comfortaa"/>
              </a:rPr>
              <a:t>.</a:t>
            </a:r>
            <a:r>
              <a:rPr lang="en-IN" sz="1600" b="0" i="0" dirty="0">
                <a:solidFill>
                  <a:srgbClr val="000000"/>
                </a:solidFill>
                <a:effectLst/>
                <a:latin typeface="Calibri" panose="020F0502020204030204" pitchFamily="34" charset="0"/>
              </a:rPr>
              <a:t> 2564376                              Yadla Raviteja</a:t>
            </a:r>
            <a:endParaRPr lang="en-IN" sz="1600" b="0" dirty="0">
              <a:solidFill>
                <a:srgbClr val="000000"/>
              </a:solidFill>
              <a:highlight>
                <a:srgbClr val="FFFFFF"/>
              </a:highlight>
              <a:latin typeface="Comfortaa"/>
              <a:ea typeface="Comfortaa"/>
              <a:cs typeface="Comfortaa"/>
              <a:sym typeface="Comfortaa"/>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2"/>
          <a:srcRect t="5416" r="940"/>
          <a:stretch>
            <a:fillRect/>
          </a:stretch>
        </p:blipFill>
        <p:spPr>
          <a:xfrm>
            <a:off x="573989" y="192881"/>
            <a:ext cx="7760311" cy="4864894"/>
          </a:xfrm>
          <a:prstGeom prst="rect">
            <a:avLst/>
          </a:prstGeom>
        </p:spPr>
      </p:pic>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2"/>
          <a:srcRect t="5555" r="-202" b="7084"/>
          <a:stretch>
            <a:fillRect/>
          </a:stretch>
        </p:blipFill>
        <p:spPr>
          <a:xfrm>
            <a:off x="772647" y="278606"/>
            <a:ext cx="7614116" cy="4493419"/>
          </a:xfrm>
          <a:prstGeom prst="rect">
            <a:avLst/>
          </a:prstGeom>
        </p:spPr>
      </p:pic>
    </p:spTree>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2"/>
          <a:srcRect r="10781" b="11108"/>
          <a:stretch>
            <a:fillRect/>
          </a:stretch>
        </p:blipFill>
        <p:spPr>
          <a:xfrm>
            <a:off x="492918" y="530760"/>
            <a:ext cx="8158163" cy="4081979"/>
          </a:xfrm>
          <a:prstGeom prst="rect">
            <a:avLst/>
          </a:prstGeom>
        </p:spPr>
      </p:pic>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90206" y="1030698"/>
            <a:ext cx="6363588" cy="3124636"/>
          </a:xfrm>
          <a:prstGeom prst="rect">
            <a:avLst/>
          </a:prstGeom>
        </p:spPr>
      </p:pic>
    </p:spTree>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52047" y="1195195"/>
            <a:ext cx="6839905" cy="2753109"/>
          </a:xfrm>
          <a:prstGeom prst="rect">
            <a:avLst/>
          </a:prstGeom>
        </p:spPr>
      </p:pic>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0;p45"/>
          <p:cNvSpPr txBox="1"/>
          <p:nvPr/>
        </p:nvSpPr>
        <p:spPr>
          <a:xfrm>
            <a:off x="1325082" y="430678"/>
            <a:ext cx="5100637" cy="63820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dirty="0">
                <a:solidFill>
                  <a:schemeClr val="dk2"/>
                </a:solidFill>
                <a:highlight>
                  <a:srgbClr val="00FFFF"/>
                </a:highlight>
                <a:latin typeface="Maven Pro"/>
                <a:ea typeface="Maven Pro"/>
                <a:cs typeface="Maven Pro"/>
                <a:sym typeface="Maven Pro"/>
              </a:rPr>
              <a:t>Actuator</a:t>
            </a:r>
            <a:endParaRPr sz="2800" b="1" dirty="0">
              <a:solidFill>
                <a:schemeClr val="dk2"/>
              </a:solidFill>
              <a:highlight>
                <a:srgbClr val="00FFFF"/>
              </a:highlight>
              <a:latin typeface="Maven Pro"/>
              <a:ea typeface="Maven Pro"/>
              <a:cs typeface="Maven Pro"/>
              <a:sym typeface="Maven Pro"/>
            </a:endParaRPr>
          </a:p>
        </p:txBody>
      </p:sp>
      <p:sp>
        <p:nvSpPr>
          <p:cNvPr id="5" name="TextBox 4"/>
          <p:cNvSpPr txBox="1"/>
          <p:nvPr/>
        </p:nvSpPr>
        <p:spPr>
          <a:xfrm>
            <a:off x="1092994" y="961851"/>
            <a:ext cx="6286500" cy="3284041"/>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dirty="0"/>
              <a:t> Spring boot actuator provides production grade metrics, auditing, and monitoring features to your application.</a:t>
            </a:r>
          </a:p>
          <a:p>
            <a:pPr marL="285750" indent="-285750">
              <a:lnSpc>
                <a:spcPct val="150000"/>
              </a:lnSpc>
              <a:buFont typeface="Wingdings" panose="05000000000000000000" pitchFamily="2" charset="2"/>
              <a:buChar char="§"/>
            </a:pPr>
            <a:r>
              <a:rPr lang="en-IN" dirty="0"/>
              <a:t>Just adding the actuator dependency makes it available on our 8888 port.</a:t>
            </a:r>
          </a:p>
          <a:p>
            <a:pPr marL="285750" indent="-285750">
              <a:lnSpc>
                <a:spcPct val="150000"/>
              </a:lnSpc>
              <a:buFont typeface="Wingdings" panose="05000000000000000000" pitchFamily="2" charset="2"/>
              <a:buChar char="§"/>
            </a:pPr>
            <a:r>
              <a:rPr lang="en-IN" dirty="0"/>
              <a:t> </a:t>
            </a:r>
            <a:r>
              <a:rPr lang="en-US" dirty="0"/>
              <a:t>Some of the key Actuator features include:-</a:t>
            </a:r>
          </a:p>
          <a:p>
            <a:pPr marL="342900" indent="-342900">
              <a:lnSpc>
                <a:spcPct val="150000"/>
              </a:lnSpc>
              <a:buFont typeface="+mj-lt"/>
              <a:buAutoNum type="arabicPeriod"/>
            </a:pPr>
            <a:r>
              <a:rPr lang="en-US" dirty="0"/>
              <a:t>Health - The health endpoint provides information about the application's health status. It can be used to check if the application is running smoothly or if there are any issues.</a:t>
            </a:r>
          </a:p>
          <a:p>
            <a:pPr marL="342900" indent="-342900">
              <a:lnSpc>
                <a:spcPct val="150000"/>
              </a:lnSpc>
              <a:buFont typeface="+mj-lt"/>
              <a:buAutoNum type="arabicPeriod"/>
            </a:pPr>
            <a:r>
              <a:rPr lang="en-US" dirty="0"/>
              <a:t>Environment - The environment endpoint provides information about the application's configuration, including properties and profiles</a:t>
            </a:r>
          </a:p>
          <a:p>
            <a:pPr>
              <a:lnSpc>
                <a:spcPct val="150000"/>
              </a:lnSpc>
            </a:pPr>
            <a:endParaRPr lang="en-IN" dirty="0"/>
          </a:p>
        </p:txBody>
      </p:sp>
      <p:pic>
        <p:nvPicPr>
          <p:cNvPr id="4" name="Picture 3"/>
          <p:cNvPicPr>
            <a:picLocks noChangeAspect="1"/>
          </p:cNvPicPr>
          <p:nvPr/>
        </p:nvPicPr>
        <p:blipFill>
          <a:blip r:embed="rId2"/>
          <a:stretch>
            <a:fillRect/>
          </a:stretch>
        </p:blipFill>
        <p:spPr>
          <a:xfrm>
            <a:off x="1092994" y="3975134"/>
            <a:ext cx="4828503" cy="737688"/>
          </a:xfrm>
          <a:prstGeom prst="rect">
            <a:avLst/>
          </a:prstGeom>
        </p:spPr>
      </p:pic>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36461"/>
            <a:ext cx="9144000" cy="4670578"/>
          </a:xfrm>
          <a:prstGeom prst="rect">
            <a:avLst/>
          </a:prstGeom>
        </p:spPr>
      </p:pic>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0;p45"/>
          <p:cNvSpPr txBox="1"/>
          <p:nvPr/>
        </p:nvSpPr>
        <p:spPr>
          <a:xfrm>
            <a:off x="1271589" y="650081"/>
            <a:ext cx="5114924" cy="6152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dirty="0">
                <a:solidFill>
                  <a:schemeClr val="dk2"/>
                </a:solidFill>
                <a:highlight>
                  <a:srgbClr val="00FFFF"/>
                </a:highlight>
                <a:latin typeface="Maven Pro"/>
                <a:ea typeface="Maven Pro"/>
                <a:cs typeface="Maven Pro"/>
                <a:sym typeface="Maven Pro"/>
              </a:rPr>
              <a:t>Circuit breaker</a:t>
            </a:r>
            <a:endParaRPr sz="2800" b="1" dirty="0">
              <a:solidFill>
                <a:schemeClr val="dk2"/>
              </a:solidFill>
              <a:highlight>
                <a:srgbClr val="00FFFF"/>
              </a:highlight>
              <a:latin typeface="Maven Pro"/>
              <a:ea typeface="Maven Pro"/>
              <a:cs typeface="Maven Pro"/>
              <a:sym typeface="Maven Pro"/>
            </a:endParaRPr>
          </a:p>
        </p:txBody>
      </p:sp>
      <p:pic>
        <p:nvPicPr>
          <p:cNvPr id="3" name="Picture 2"/>
          <p:cNvPicPr>
            <a:picLocks noChangeAspect="1"/>
          </p:cNvPicPr>
          <p:nvPr/>
        </p:nvPicPr>
        <p:blipFill rotWithShape="1">
          <a:blip r:embed="rId2"/>
          <a:srcRect l="62187" t="15278" r="3203" b="12361"/>
          <a:stretch>
            <a:fillRect/>
          </a:stretch>
        </p:blipFill>
        <p:spPr>
          <a:xfrm>
            <a:off x="5550693" y="1214437"/>
            <a:ext cx="3164682" cy="3721893"/>
          </a:xfrm>
          <a:prstGeom prst="rect">
            <a:avLst/>
          </a:prstGeom>
        </p:spPr>
      </p:pic>
      <p:sp>
        <p:nvSpPr>
          <p:cNvPr id="5" name="TextBox 4"/>
          <p:cNvSpPr txBox="1"/>
          <p:nvPr/>
        </p:nvSpPr>
        <p:spPr>
          <a:xfrm>
            <a:off x="1064419" y="1766085"/>
            <a:ext cx="4572000" cy="1599565"/>
          </a:xfrm>
          <a:prstGeom prst="rect">
            <a:avLst/>
          </a:prstGeom>
          <a:noFill/>
        </p:spPr>
        <p:txBody>
          <a:bodyPr wrap="square">
            <a:spAutoFit/>
          </a:bodyPr>
          <a:lstStyle/>
          <a:p>
            <a:pPr marL="285750" indent="-285750">
              <a:buFont typeface="Wingdings" panose="05000000000000000000" pitchFamily="2" charset="2"/>
              <a:buChar char="§"/>
            </a:pPr>
            <a:r>
              <a:rPr lang="en-IN" dirty="0"/>
              <a:t>Protects from cascading failures</a:t>
            </a:r>
          </a:p>
          <a:p>
            <a:pPr marL="285750" indent="-285750">
              <a:buFont typeface="Wingdings" panose="05000000000000000000" pitchFamily="2" charset="2"/>
              <a:buChar char="§"/>
            </a:pPr>
            <a:r>
              <a:rPr lang="en-IN" dirty="0"/>
              <a:t>Fallback</a:t>
            </a:r>
          </a:p>
          <a:p>
            <a:pPr marL="285750" indent="-285750">
              <a:buFont typeface="Wingdings" panose="05000000000000000000" pitchFamily="2" charset="2"/>
              <a:buChar char="§"/>
            </a:pPr>
            <a:r>
              <a:rPr lang="en-IN" dirty="0"/>
              <a:t>Resilience4j</a:t>
            </a:r>
          </a:p>
          <a:p>
            <a:pPr marL="285750" indent="-285750">
              <a:buFont typeface="Wingdings" panose="05000000000000000000" pitchFamily="2" charset="2"/>
              <a:buChar char="§"/>
            </a:pPr>
            <a:r>
              <a:rPr lang="en-IN" dirty="0"/>
              <a:t>Failure threshold exceeded</a:t>
            </a:r>
          </a:p>
          <a:p>
            <a:pPr marL="285750" indent="-285750">
              <a:buFont typeface="Wingdings" panose="05000000000000000000" pitchFamily="2" charset="2"/>
              <a:buChar char="§"/>
            </a:pPr>
            <a:r>
              <a:rPr lang="en-IN" dirty="0"/>
              <a:t>Spring Retry</a:t>
            </a:r>
          </a:p>
          <a:p>
            <a:pPr marL="285750" indent="-285750">
              <a:buFont typeface="Wingdings" panose="05000000000000000000" pitchFamily="2" charset="2"/>
              <a:buChar char="§"/>
            </a:pPr>
            <a:r>
              <a:rPr lang="en-IN" dirty="0"/>
              <a:t>Pluggable Algorithm</a:t>
            </a:r>
          </a:p>
          <a:p>
            <a:pPr marL="285750" indent="-285750">
              <a:buFont typeface="Wingdings" panose="05000000000000000000" pitchFamily="2" charset="2"/>
              <a:buChar char="§"/>
            </a:pPr>
            <a:r>
              <a:rPr lang="en-IN" dirty="0"/>
              <a:t>Reactive support</a:t>
            </a:r>
          </a:p>
        </p:txBody>
      </p:sp>
    </p:spTree>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781935" y="2199640"/>
            <a:ext cx="3048000" cy="306705"/>
          </a:xfrm>
          <a:prstGeom prst="rect">
            <a:avLst/>
          </a:prstGeom>
          <a:noFill/>
        </p:spPr>
        <p:txBody>
          <a:bodyPr wrap="square" rtlCol="0">
            <a:spAutoFit/>
          </a:bodyPr>
          <a:lstStyle/>
          <a:p>
            <a:endParaRPr lang="en-US"/>
          </a:p>
        </p:txBody>
      </p:sp>
      <p:pic>
        <p:nvPicPr>
          <p:cNvPr id="5" name="Picture 4"/>
          <p:cNvPicPr>
            <a:picLocks noChangeAspect="1"/>
          </p:cNvPicPr>
          <p:nvPr/>
        </p:nvPicPr>
        <p:blipFill>
          <a:blip r:embed="rId2"/>
          <a:stretch>
            <a:fillRect/>
          </a:stretch>
        </p:blipFill>
        <p:spPr>
          <a:xfrm>
            <a:off x="550545" y="958215"/>
            <a:ext cx="7940675" cy="2463165"/>
          </a:xfrm>
          <a:prstGeom prst="rect">
            <a:avLst/>
          </a:prstGeom>
        </p:spPr>
      </p:pic>
    </p:spTree>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557" y="0"/>
            <a:ext cx="8808885" cy="5143500"/>
          </a:xfrm>
          <a:prstGeom prst="rect">
            <a:avLst/>
          </a:prstGeom>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15"/>
          <p:cNvSpPr txBox="1">
            <a:spLocks noGrp="1"/>
          </p:cNvSpPr>
          <p:nvPr>
            <p:ph type="title"/>
          </p:nvPr>
        </p:nvSpPr>
        <p:spPr>
          <a:xfrm>
            <a:off x="1303800" y="699025"/>
            <a:ext cx="7030500" cy="717600"/>
          </a:xfrm>
          <a:prstGeom prst="rect">
            <a:avLst/>
          </a:prstGeom>
          <a:solidFill>
            <a:srgbClr val="E1F0FD"/>
          </a:solidFill>
        </p:spPr>
        <p:txBody>
          <a:bodyPr spcFirstLastPara="1" wrap="square" lIns="91425" tIns="91425" rIns="91425" bIns="91425" anchor="t" anchorCtr="0">
            <a:normAutofit/>
          </a:bodyPr>
          <a:lstStyle/>
          <a:p>
            <a:pPr marL="0" lvl="0" indent="0" algn="l" rtl="0">
              <a:spcBef>
                <a:spcPts val="0"/>
              </a:spcBef>
              <a:spcAft>
                <a:spcPts val="0"/>
              </a:spcAft>
              <a:buNone/>
            </a:pPr>
            <a:r>
              <a:rPr lang="en-GB" dirty="0">
                <a:solidFill>
                  <a:srgbClr val="000000"/>
                </a:solidFill>
              </a:rPr>
              <a:t>Hospital Management System</a:t>
            </a:r>
            <a:endParaRPr dirty="0">
              <a:solidFill>
                <a:srgbClr val="000000"/>
              </a:solidFill>
            </a:endParaRPr>
          </a:p>
        </p:txBody>
      </p:sp>
      <p:sp>
        <p:nvSpPr>
          <p:cNvPr id="288" name="Google Shape;288;p15"/>
          <p:cNvSpPr txBox="1">
            <a:spLocks noGrp="1"/>
          </p:cNvSpPr>
          <p:nvPr>
            <p:ph type="body" idx="1"/>
          </p:nvPr>
        </p:nvSpPr>
        <p:spPr>
          <a:xfrm>
            <a:off x="602750" y="1547075"/>
            <a:ext cx="8307900" cy="3214800"/>
          </a:xfrm>
          <a:prstGeom prst="rect">
            <a:avLst/>
          </a:prstGeom>
        </p:spPr>
        <p:txBody>
          <a:bodyPr spcFirstLastPara="1" wrap="square" lIns="91425" tIns="91425" rIns="91425" bIns="91425" anchor="t" anchorCtr="0">
            <a:normAutofit fontScale="77500" lnSpcReduction="20000"/>
          </a:bodyPr>
          <a:lstStyle/>
          <a:p>
            <a:pPr marL="901700" marR="736600" lvl="0" indent="-326390" algn="l" rtl="0">
              <a:spcBef>
                <a:spcPts val="0"/>
              </a:spcBef>
              <a:spcAft>
                <a:spcPts val="0"/>
              </a:spcAft>
              <a:buClr>
                <a:srgbClr val="505656"/>
              </a:buClr>
              <a:buSzPct val="100000"/>
              <a:buFont typeface="Roboto" panose="02000000000000000000"/>
              <a:buChar char="●"/>
            </a:pPr>
            <a:r>
              <a:rPr lang="en-GB" sz="2200" dirty="0">
                <a:solidFill>
                  <a:srgbClr val="505656"/>
                </a:solidFill>
                <a:latin typeface="Roboto" panose="02000000000000000000"/>
                <a:ea typeface="Roboto" panose="02000000000000000000"/>
                <a:cs typeface="Roboto" panose="02000000000000000000"/>
                <a:sym typeface="Roboto" panose="02000000000000000000"/>
              </a:rPr>
              <a:t>Hospital Management System is easy to use and eliminates errors caused by handwriting.</a:t>
            </a:r>
            <a:endParaRPr sz="2200" dirty="0">
              <a:solidFill>
                <a:srgbClr val="505656"/>
              </a:solidFill>
              <a:latin typeface="Roboto" panose="02000000000000000000"/>
              <a:ea typeface="Roboto" panose="02000000000000000000"/>
              <a:cs typeface="Roboto" panose="02000000000000000000"/>
              <a:sym typeface="Roboto" panose="02000000000000000000"/>
            </a:endParaRPr>
          </a:p>
          <a:p>
            <a:pPr marL="901700" marR="736600" lvl="0" indent="-326390" algn="l" rtl="0">
              <a:spcBef>
                <a:spcPts val="0"/>
              </a:spcBef>
              <a:spcAft>
                <a:spcPts val="0"/>
              </a:spcAft>
              <a:buClr>
                <a:srgbClr val="505656"/>
              </a:buClr>
              <a:buSzPct val="100000"/>
              <a:buFont typeface="Roboto" panose="02000000000000000000"/>
              <a:buChar char="●"/>
            </a:pPr>
            <a:r>
              <a:rPr lang="en-GB" sz="2200" dirty="0">
                <a:solidFill>
                  <a:srgbClr val="505656"/>
                </a:solidFill>
                <a:latin typeface="Roboto" panose="02000000000000000000"/>
                <a:ea typeface="Roboto" panose="02000000000000000000"/>
                <a:cs typeface="Roboto" panose="02000000000000000000"/>
                <a:sym typeface="Roboto" panose="02000000000000000000"/>
              </a:rPr>
              <a:t>It provides all data in a single platform, hence enables Business Intelligence Module to provide valuable insights into hospital operations and the quality of patient care.</a:t>
            </a:r>
            <a:endParaRPr sz="2200" dirty="0">
              <a:solidFill>
                <a:srgbClr val="505656"/>
              </a:solidFill>
              <a:latin typeface="Roboto" panose="02000000000000000000"/>
              <a:ea typeface="Roboto" panose="02000000000000000000"/>
              <a:cs typeface="Roboto" panose="02000000000000000000"/>
              <a:sym typeface="Roboto" panose="02000000000000000000"/>
            </a:endParaRPr>
          </a:p>
          <a:p>
            <a:pPr marL="901700" marR="736600" lvl="0" indent="-326390" algn="l" rtl="0">
              <a:spcBef>
                <a:spcPts val="0"/>
              </a:spcBef>
              <a:spcAft>
                <a:spcPts val="0"/>
              </a:spcAft>
              <a:buClr>
                <a:srgbClr val="505656"/>
              </a:buClr>
              <a:buSzPct val="100000"/>
              <a:buFont typeface="Roboto" panose="02000000000000000000"/>
              <a:buChar char="●"/>
            </a:pPr>
            <a:r>
              <a:rPr lang="en-GB" sz="2200" dirty="0">
                <a:solidFill>
                  <a:srgbClr val="505656"/>
                </a:solidFill>
                <a:latin typeface="Roboto" panose="02000000000000000000"/>
                <a:ea typeface="Roboto" panose="02000000000000000000"/>
                <a:cs typeface="Roboto" panose="02000000000000000000"/>
                <a:sym typeface="Roboto" panose="02000000000000000000"/>
              </a:rPr>
              <a:t>It enhances the overall health care experience in a healthcare facility.</a:t>
            </a:r>
            <a:endParaRPr sz="2200" dirty="0">
              <a:solidFill>
                <a:srgbClr val="505656"/>
              </a:solidFill>
              <a:latin typeface="Roboto" panose="02000000000000000000"/>
              <a:ea typeface="Roboto" panose="02000000000000000000"/>
              <a:cs typeface="Roboto" panose="02000000000000000000"/>
              <a:sym typeface="Roboto" panose="02000000000000000000"/>
            </a:endParaRPr>
          </a:p>
          <a:p>
            <a:pPr marL="901700" marR="736600" lvl="0" indent="-326390" algn="l" rtl="0">
              <a:spcBef>
                <a:spcPts val="0"/>
              </a:spcBef>
              <a:spcAft>
                <a:spcPts val="0"/>
              </a:spcAft>
              <a:buClr>
                <a:srgbClr val="505656"/>
              </a:buClr>
              <a:buSzPct val="100000"/>
              <a:buFont typeface="Roboto" panose="02000000000000000000"/>
              <a:buChar char="●"/>
            </a:pPr>
            <a:r>
              <a:rPr lang="en-GB" sz="2200" dirty="0">
                <a:solidFill>
                  <a:srgbClr val="505656"/>
                </a:solidFill>
                <a:latin typeface="Roboto" panose="02000000000000000000"/>
                <a:ea typeface="Roboto" panose="02000000000000000000"/>
                <a:cs typeface="Roboto" panose="02000000000000000000"/>
                <a:sym typeface="Roboto" panose="02000000000000000000"/>
              </a:rPr>
              <a:t>It improves the communication and interaction of doctors with their patients.</a:t>
            </a:r>
            <a:endParaRPr sz="2200" dirty="0">
              <a:solidFill>
                <a:srgbClr val="505656"/>
              </a:solidFill>
              <a:latin typeface="Roboto" panose="02000000000000000000"/>
              <a:ea typeface="Roboto" panose="02000000000000000000"/>
              <a:cs typeface="Roboto" panose="02000000000000000000"/>
              <a:sym typeface="Roboto" panose="02000000000000000000"/>
            </a:endParaRPr>
          </a:p>
          <a:p>
            <a:pPr marL="901700" marR="736600" lvl="0" indent="-326390" algn="l" rtl="0">
              <a:spcBef>
                <a:spcPts val="0"/>
              </a:spcBef>
              <a:spcAft>
                <a:spcPts val="0"/>
              </a:spcAft>
              <a:buClr>
                <a:srgbClr val="505656"/>
              </a:buClr>
              <a:buSzPct val="100000"/>
              <a:buFont typeface="Roboto" panose="02000000000000000000"/>
              <a:buChar char="●"/>
            </a:pPr>
            <a:r>
              <a:rPr lang="en-GB" sz="2200" dirty="0">
                <a:solidFill>
                  <a:srgbClr val="505656"/>
                </a:solidFill>
                <a:latin typeface="Roboto" panose="02000000000000000000"/>
                <a:ea typeface="Roboto" panose="02000000000000000000"/>
                <a:cs typeface="Roboto" panose="02000000000000000000"/>
                <a:sym typeface="Roboto" panose="02000000000000000000"/>
              </a:rPr>
              <a:t>It reduces expenses of an organization because of less paperwork, improved safety, and reduced duplication of testing.</a:t>
            </a:r>
            <a:endParaRPr sz="2200" dirty="0">
              <a:solidFill>
                <a:srgbClr val="505656"/>
              </a:solidFill>
              <a:latin typeface="Roboto" panose="02000000000000000000"/>
              <a:ea typeface="Roboto" panose="02000000000000000000"/>
              <a:cs typeface="Roboto" panose="02000000000000000000"/>
              <a:sym typeface="Roboto" panose="02000000000000000000"/>
            </a:endParaRPr>
          </a:p>
          <a:p>
            <a:pPr marL="0" lvl="0" indent="0" algn="l" rtl="0">
              <a:spcBef>
                <a:spcPts val="2000"/>
              </a:spcBef>
              <a:spcAft>
                <a:spcPts val="1200"/>
              </a:spcAft>
              <a:buNone/>
            </a:pPr>
            <a:endParaRPr dirty="0"/>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48606"/>
            <a:ext cx="9144000" cy="4646287"/>
          </a:xfrm>
          <a:prstGeom prst="rect">
            <a:avLst/>
          </a:prstGeom>
        </p:spPr>
      </p:pic>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70;p45"/>
          <p:cNvSpPr txBox="1"/>
          <p:nvPr/>
        </p:nvSpPr>
        <p:spPr>
          <a:xfrm>
            <a:off x="1271589" y="650081"/>
            <a:ext cx="5114924" cy="6152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dirty="0">
                <a:solidFill>
                  <a:schemeClr val="dk2"/>
                </a:solidFill>
                <a:highlight>
                  <a:srgbClr val="00FFFF"/>
                </a:highlight>
                <a:latin typeface="Maven Pro"/>
                <a:ea typeface="Maven Pro"/>
                <a:cs typeface="Maven Pro"/>
                <a:sym typeface="Maven Pro"/>
              </a:rPr>
              <a:t>Retry</a:t>
            </a:r>
            <a:endParaRPr sz="2800" b="1" dirty="0">
              <a:solidFill>
                <a:schemeClr val="dk2"/>
              </a:solidFill>
              <a:highlight>
                <a:srgbClr val="00FFFF"/>
              </a:highlight>
              <a:latin typeface="Maven Pro"/>
              <a:ea typeface="Maven Pro"/>
              <a:cs typeface="Maven Pro"/>
              <a:sym typeface="Maven Pro"/>
            </a:endParaRPr>
          </a:p>
        </p:txBody>
      </p:sp>
      <p:pic>
        <p:nvPicPr>
          <p:cNvPr id="5" name="Picture 4"/>
          <p:cNvPicPr>
            <a:picLocks noChangeAspect="1"/>
          </p:cNvPicPr>
          <p:nvPr/>
        </p:nvPicPr>
        <p:blipFill rotWithShape="1">
          <a:blip r:embed="rId2"/>
          <a:srcRect l="3280" t="39862" r="16797" b="4583"/>
          <a:stretch>
            <a:fillRect/>
          </a:stretch>
        </p:blipFill>
        <p:spPr>
          <a:xfrm>
            <a:off x="917972" y="1357312"/>
            <a:ext cx="7308056" cy="2857500"/>
          </a:xfrm>
          <a:prstGeom prst="rect">
            <a:avLst/>
          </a:prstGeom>
        </p:spPr>
      </p:pic>
    </p:spTree>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62321"/>
            <a:ext cx="9144000" cy="4618858"/>
          </a:xfrm>
          <a:prstGeom prst="rect">
            <a:avLst/>
          </a:prstGeom>
        </p:spPr>
      </p:pic>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0;p45"/>
          <p:cNvSpPr txBox="1"/>
          <p:nvPr/>
        </p:nvSpPr>
        <p:spPr>
          <a:xfrm>
            <a:off x="1250324" y="731486"/>
            <a:ext cx="5114924" cy="6121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tLang="en-GB" sz="2800" b="1" dirty="0">
                <a:solidFill>
                  <a:schemeClr val="dk2"/>
                </a:solidFill>
                <a:highlight>
                  <a:srgbClr val="00FFFF"/>
                </a:highlight>
                <a:latin typeface="Maven Pro"/>
                <a:ea typeface="Maven Pro"/>
                <a:cs typeface="Maven Pro"/>
                <a:sym typeface="Maven Pro"/>
              </a:rPr>
              <a:t>Sleuth &amp; </a:t>
            </a:r>
            <a:r>
              <a:rPr lang="en-GB" sz="2800" b="1" dirty="0">
                <a:solidFill>
                  <a:schemeClr val="dk2"/>
                </a:solidFill>
                <a:highlight>
                  <a:srgbClr val="00FFFF"/>
                </a:highlight>
                <a:latin typeface="Maven Pro"/>
                <a:ea typeface="Maven Pro"/>
                <a:cs typeface="Maven Pro"/>
                <a:sym typeface="Maven Pro"/>
              </a:rPr>
              <a:t>Zipkin</a:t>
            </a:r>
            <a:endParaRPr sz="2800" b="1" dirty="0">
              <a:solidFill>
                <a:schemeClr val="dk2"/>
              </a:solidFill>
              <a:highlight>
                <a:srgbClr val="00FFFF"/>
              </a:highlight>
              <a:latin typeface="Maven Pro"/>
              <a:ea typeface="Maven Pro"/>
              <a:cs typeface="Maven Pro"/>
              <a:sym typeface="Maven Pro"/>
            </a:endParaRPr>
          </a:p>
        </p:txBody>
      </p:sp>
      <p:pic>
        <p:nvPicPr>
          <p:cNvPr id="4" name="Picture 3"/>
          <p:cNvPicPr>
            <a:picLocks noChangeAspect="1"/>
          </p:cNvPicPr>
          <p:nvPr/>
        </p:nvPicPr>
        <p:blipFill>
          <a:blip r:embed="rId2"/>
          <a:stretch>
            <a:fillRect/>
          </a:stretch>
        </p:blipFill>
        <p:spPr>
          <a:xfrm>
            <a:off x="1250324" y="2086189"/>
            <a:ext cx="6062345" cy="971122"/>
          </a:xfrm>
          <a:prstGeom prst="rect">
            <a:avLst/>
          </a:prstGeom>
        </p:spPr>
      </p:pic>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9158"/>
            <a:ext cx="9144000" cy="5085184"/>
          </a:xfrm>
          <a:prstGeom prst="rect">
            <a:avLst/>
          </a:prstGeom>
        </p:spPr>
      </p:pic>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204" t="-2218"/>
          <a:stretch>
            <a:fillRect/>
          </a:stretch>
        </p:blipFill>
        <p:spPr>
          <a:xfrm>
            <a:off x="0" y="218614"/>
            <a:ext cx="5349673" cy="1975463"/>
          </a:xfrm>
          <a:prstGeom prst="rect">
            <a:avLst/>
          </a:prstGeom>
        </p:spPr>
      </p:pic>
      <p:pic>
        <p:nvPicPr>
          <p:cNvPr id="4" name="Picture 3"/>
          <p:cNvPicPr>
            <a:picLocks noChangeAspect="1"/>
          </p:cNvPicPr>
          <p:nvPr/>
        </p:nvPicPr>
        <p:blipFill rotWithShape="1">
          <a:blip r:embed="rId3"/>
          <a:srcRect r="12263" b="3055"/>
          <a:stretch>
            <a:fillRect/>
          </a:stretch>
        </p:blipFill>
        <p:spPr>
          <a:xfrm>
            <a:off x="4244384" y="269568"/>
            <a:ext cx="4899616" cy="1873557"/>
          </a:xfrm>
          <a:prstGeom prst="rect">
            <a:avLst/>
          </a:prstGeom>
        </p:spPr>
      </p:pic>
      <p:sp>
        <p:nvSpPr>
          <p:cNvPr id="6" name="TextBox 5"/>
          <p:cNvSpPr txBox="1"/>
          <p:nvPr/>
        </p:nvSpPr>
        <p:spPr>
          <a:xfrm>
            <a:off x="478632" y="3122831"/>
            <a:ext cx="4572000" cy="1169551"/>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User friendly service</a:t>
            </a:r>
          </a:p>
          <a:p>
            <a:r>
              <a:rPr lang="en-US" sz="1400" dirty="0">
                <a:latin typeface="Times New Roman" panose="02020603050405020304" pitchFamily="18" charset="0"/>
                <a:cs typeface="Times New Roman" panose="02020603050405020304" pitchFamily="18" charset="0"/>
              </a:rPr>
              <a:t>We can maintain the digital medical records</a:t>
            </a:r>
          </a:p>
          <a:p>
            <a:r>
              <a:rPr lang="en-US" sz="1400" dirty="0">
                <a:latin typeface="Times New Roman" panose="02020603050405020304" pitchFamily="18" charset="0"/>
                <a:cs typeface="Times New Roman" panose="02020603050405020304" pitchFamily="18" charset="0"/>
              </a:rPr>
              <a:t>less time consumption</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Patient self-service</a:t>
            </a:r>
          </a:p>
          <a:p>
            <a:r>
              <a:rPr lang="en-US" sz="1400" i="0" dirty="0">
                <a:latin typeface="Times New Roman" panose="02020603050405020304" pitchFamily="18" charset="0"/>
                <a:cs typeface="Times New Roman" panose="02020603050405020304" pitchFamily="18" charset="0"/>
              </a:rPr>
              <a:t>Avoid errors and track every single details</a:t>
            </a:r>
            <a:endParaRPr lang="en-US" sz="1400" dirty="0">
              <a:latin typeface="Times New Roman" panose="02020603050405020304" pitchFamily="18" charset="0"/>
              <a:cs typeface="Times New Roman" panose="02020603050405020304" pitchFamily="18" charset="0"/>
            </a:endParaRPr>
          </a:p>
        </p:txBody>
      </p:sp>
      <p:sp>
        <p:nvSpPr>
          <p:cNvPr id="7" name="Text Placeholder 9"/>
          <p:cNvSpPr txBox="1"/>
          <p:nvPr/>
        </p:nvSpPr>
        <p:spPr>
          <a:xfrm>
            <a:off x="478632" y="2741147"/>
            <a:ext cx="5582064" cy="5184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a:latin typeface="Times New Roman" panose="02020603050405020304" pitchFamily="18" charset="0"/>
                <a:cs typeface="Times New Roman" panose="02020603050405020304" pitchFamily="18" charset="0"/>
              </a:rPr>
              <a:t>Advantage</a:t>
            </a:r>
            <a:endParaRPr lang="en-US" sz="2400" dirty="0">
              <a:latin typeface="Times New Roman" panose="02020603050405020304" pitchFamily="18" charset="0"/>
              <a:cs typeface="Times New Roman" panose="02020603050405020304" pitchFamily="18" charset="0"/>
            </a:endParaRPr>
          </a:p>
        </p:txBody>
      </p:sp>
      <p:sp>
        <p:nvSpPr>
          <p:cNvPr id="8" name="Text Placeholder 11"/>
          <p:cNvSpPr txBox="1"/>
          <p:nvPr/>
        </p:nvSpPr>
        <p:spPr>
          <a:xfrm>
            <a:off x="5050632" y="2741147"/>
            <a:ext cx="5630165" cy="5184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a:latin typeface="Times New Roman" panose="02020603050405020304" pitchFamily="18" charset="0"/>
                <a:cs typeface="Times New Roman" panose="02020603050405020304" pitchFamily="18" charset="0"/>
              </a:rPr>
              <a:t>Disadvantage</a:t>
            </a:r>
            <a:endParaRPr lang="en-US" sz="2400" dirty="0">
              <a:latin typeface="Times New Roman" panose="02020603050405020304" pitchFamily="18" charset="0"/>
              <a:cs typeface="Times New Roman" panose="02020603050405020304" pitchFamily="18" charset="0"/>
            </a:endParaRPr>
          </a:p>
        </p:txBody>
      </p:sp>
      <p:sp>
        <p:nvSpPr>
          <p:cNvPr id="9" name="Content Placeholder 12"/>
          <p:cNvSpPr txBox="1"/>
          <p:nvPr/>
        </p:nvSpPr>
        <p:spPr>
          <a:xfrm>
            <a:off x="5002531" y="3259604"/>
            <a:ext cx="3662837" cy="161194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latin typeface="Times New Roman" panose="02020603050405020304" pitchFamily="18" charset="0"/>
                <a:cs typeface="Times New Roman" panose="02020603050405020304" pitchFamily="18" charset="0"/>
              </a:rPr>
              <a:t>It will affect the Employment of staffs working in administration</a:t>
            </a:r>
          </a:p>
          <a:p>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36680" y="260747"/>
            <a:ext cx="4707320" cy="4622006"/>
          </a:xfrm>
          <a:prstGeom prst="rect">
            <a:avLst/>
          </a:prstGeom>
        </p:spPr>
      </p:pic>
      <p:sp>
        <p:nvSpPr>
          <p:cNvPr id="4" name="TextBox 3"/>
          <p:cNvSpPr txBox="1"/>
          <p:nvPr/>
        </p:nvSpPr>
        <p:spPr>
          <a:xfrm>
            <a:off x="500062" y="1072637"/>
            <a:ext cx="457200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Conclusion</a:t>
            </a:r>
            <a:endParaRPr lang="en-IN" sz="2400" b="1" dirty="0"/>
          </a:p>
        </p:txBody>
      </p:sp>
      <p:sp>
        <p:nvSpPr>
          <p:cNvPr id="6" name="TextBox 5"/>
          <p:cNvSpPr txBox="1"/>
          <p:nvPr/>
        </p:nvSpPr>
        <p:spPr>
          <a:xfrm>
            <a:off x="378825" y="1496616"/>
            <a:ext cx="4572000" cy="2999740"/>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Hospital management systems allows us the ability to optimize and digit</a:t>
            </a:r>
            <a:r>
              <a:rPr lang="en-IN" altLang="en-US" sz="1400" dirty="0">
                <a:latin typeface="Times New Roman" panose="02020603050405020304" pitchFamily="18" charset="0"/>
                <a:cs typeface="Times New Roman" panose="02020603050405020304" pitchFamily="18" charset="0"/>
              </a:rPr>
              <a:t>ali</a:t>
            </a:r>
            <a:r>
              <a:rPr lang="en-US" sz="1400" dirty="0">
                <a:latin typeface="Times New Roman" panose="02020603050405020304" pitchFamily="18" charset="0"/>
                <a:cs typeface="Times New Roman" panose="02020603050405020304" pitchFamily="18" charset="0"/>
              </a:rPr>
              <a:t>ze all the processes within the institution</a:t>
            </a:r>
          </a:p>
          <a:p>
            <a:pPr marL="285750" indent="-285750" algn="just">
              <a:lnSpc>
                <a:spcPct val="150000"/>
              </a:lnSpc>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 It will help to improve customer service, reduce process costs, streamline the search of medical records, bills, patients, doctors, </a:t>
            </a:r>
            <a:r>
              <a:rPr lang="en-US" sz="1400" dirty="0" err="1">
                <a:latin typeface="Times New Roman" panose="02020603050405020304" pitchFamily="18" charset="0"/>
                <a:cs typeface="Times New Roman" panose="02020603050405020304" pitchFamily="18" charset="0"/>
              </a:rPr>
              <a:t>etc</a:t>
            </a:r>
            <a:endParaRPr lang="en-US" sz="14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Hospital Management System will contributed enormously to better health and influenced the lives and well-being of billions of humans</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371475" y="1183341"/>
            <a:ext cx="7777009" cy="290288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50000"/>
              </a:lnSpc>
            </a:pPr>
            <a:r>
              <a:rPr lang="en-IN" dirty="0">
                <a:latin typeface="Times New Roman" panose="02020603050405020304" pitchFamily="18" charset="0"/>
                <a:cs typeface="Times New Roman" panose="02020603050405020304" pitchFamily="18" charset="0"/>
              </a:rPr>
              <a:t>We will add security using Spring Security and Jwt Authentication on our Login and Sign up</a:t>
            </a:r>
          </a:p>
          <a:p>
            <a:pPr algn="just">
              <a:lnSpc>
                <a:spcPct val="150000"/>
              </a:lnSpc>
            </a:pPr>
            <a:r>
              <a:rPr lang="en-IN" dirty="0">
                <a:latin typeface="Times New Roman" panose="02020603050405020304" pitchFamily="18" charset="0"/>
                <a:cs typeface="Times New Roman" panose="02020603050405020304" pitchFamily="18" charset="0"/>
              </a:rPr>
              <a:t>Features such as availability of ambulance (24*7) , emergency room and blood groups in the hospital can be updated in our website for user knowledge</a:t>
            </a:r>
          </a:p>
          <a:p>
            <a:pPr algn="just">
              <a:lnSpc>
                <a:spcPct val="150000"/>
              </a:lnSpc>
            </a:pPr>
            <a:r>
              <a:rPr lang="en-IN" dirty="0">
                <a:latin typeface="Times New Roman" panose="02020603050405020304" pitchFamily="18" charset="0"/>
                <a:cs typeface="Times New Roman" panose="02020603050405020304" pitchFamily="18" charset="0"/>
              </a:rPr>
              <a:t>In future, we can improve the UI design and add more features</a:t>
            </a:r>
          </a:p>
          <a:p>
            <a:pPr algn="just"/>
            <a:endParaRPr lang="en-IN" dirty="0"/>
          </a:p>
        </p:txBody>
      </p:sp>
      <p:sp>
        <p:nvSpPr>
          <p:cNvPr id="4" name="Title 1"/>
          <p:cNvSpPr txBox="1"/>
          <p:nvPr/>
        </p:nvSpPr>
        <p:spPr>
          <a:xfrm>
            <a:off x="371475" y="260351"/>
            <a:ext cx="11520487" cy="75882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4000">
                <a:latin typeface="Times New Roman" panose="02020603050405020304" pitchFamily="18" charset="0"/>
                <a:cs typeface="Times New Roman" panose="02020603050405020304" pitchFamily="18" charset="0"/>
              </a:rPr>
              <a:t>Future scope &amp; Improvements</a:t>
            </a:r>
            <a:endParaRPr lang="en-IN" sz="4000" dirty="0"/>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1303800" y="638775"/>
            <a:ext cx="7030500" cy="707400"/>
          </a:xfrm>
          <a:prstGeom prst="rect">
            <a:avLst/>
          </a:prstGeom>
          <a:solidFill>
            <a:srgbClr val="E1F0FD"/>
          </a:solidFill>
        </p:spPr>
        <p:txBody>
          <a:bodyPr spcFirstLastPara="1" wrap="square" lIns="91425" tIns="91425" rIns="91425" bIns="91425" anchor="t" anchorCtr="0">
            <a:normAutofit/>
          </a:bodyPr>
          <a:lstStyle/>
          <a:p>
            <a:pPr marL="0" lvl="0" indent="0" algn="l" rtl="0">
              <a:spcBef>
                <a:spcPts val="0"/>
              </a:spcBef>
              <a:spcAft>
                <a:spcPts val="0"/>
              </a:spcAft>
              <a:buNone/>
            </a:pPr>
            <a:r>
              <a:rPr lang="en-GB" dirty="0">
                <a:solidFill>
                  <a:srgbClr val="000000"/>
                </a:solidFill>
              </a:rPr>
              <a:t>Features of MedCare Hospitals HMS</a:t>
            </a:r>
            <a:endParaRPr dirty="0">
              <a:solidFill>
                <a:srgbClr val="000000"/>
              </a:solidFill>
            </a:endParaRPr>
          </a:p>
        </p:txBody>
      </p:sp>
      <p:pic>
        <p:nvPicPr>
          <p:cNvPr id="294" name="Google Shape;294;p16"/>
          <p:cNvPicPr preferRelativeResize="0"/>
          <p:nvPr/>
        </p:nvPicPr>
        <p:blipFill rotWithShape="1">
          <a:blip r:embed="rId3"/>
          <a:srcRect l="11134" t="38206" r="82392" b="50862"/>
          <a:stretch>
            <a:fillRect/>
          </a:stretch>
        </p:blipFill>
        <p:spPr>
          <a:xfrm>
            <a:off x="1303800" y="1697750"/>
            <a:ext cx="805848" cy="765550"/>
          </a:xfrm>
          <a:prstGeom prst="rect">
            <a:avLst/>
          </a:prstGeom>
          <a:noFill/>
          <a:ln>
            <a:noFill/>
          </a:ln>
        </p:spPr>
      </p:pic>
      <p:pic>
        <p:nvPicPr>
          <p:cNvPr id="295" name="Google Shape;295;p16"/>
          <p:cNvPicPr preferRelativeResize="0"/>
          <p:nvPr/>
        </p:nvPicPr>
        <p:blipFill rotWithShape="1">
          <a:blip r:embed="rId3"/>
          <a:srcRect l="51119" t="38206" r="42409" b="50862"/>
          <a:stretch>
            <a:fillRect/>
          </a:stretch>
        </p:blipFill>
        <p:spPr>
          <a:xfrm>
            <a:off x="1371785" y="2761863"/>
            <a:ext cx="669874" cy="636358"/>
          </a:xfrm>
          <a:prstGeom prst="rect">
            <a:avLst/>
          </a:prstGeom>
          <a:noFill/>
          <a:ln>
            <a:noFill/>
          </a:ln>
        </p:spPr>
      </p:pic>
      <p:pic>
        <p:nvPicPr>
          <p:cNvPr id="296" name="Google Shape;296;p16"/>
          <p:cNvPicPr preferRelativeResize="0"/>
          <p:nvPr/>
        </p:nvPicPr>
        <p:blipFill rotWithShape="1">
          <a:blip r:embed="rId3"/>
          <a:srcRect l="10321" t="82442" r="81621" b="5361"/>
          <a:stretch>
            <a:fillRect/>
          </a:stretch>
        </p:blipFill>
        <p:spPr>
          <a:xfrm>
            <a:off x="5241300" y="1697737"/>
            <a:ext cx="1014475" cy="863830"/>
          </a:xfrm>
          <a:prstGeom prst="rect">
            <a:avLst/>
          </a:prstGeom>
          <a:noFill/>
          <a:ln>
            <a:noFill/>
          </a:ln>
        </p:spPr>
      </p:pic>
      <p:sp>
        <p:nvSpPr>
          <p:cNvPr id="299" name="Google Shape;299;p16"/>
          <p:cNvSpPr txBox="1"/>
          <p:nvPr/>
        </p:nvSpPr>
        <p:spPr>
          <a:xfrm>
            <a:off x="2294300" y="1649575"/>
            <a:ext cx="3000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i="1">
                <a:solidFill>
                  <a:schemeClr val="dk2"/>
                </a:solidFill>
                <a:latin typeface="Maven Pro"/>
                <a:ea typeface="Maven Pro"/>
                <a:cs typeface="Maven Pro"/>
                <a:sym typeface="Maven Pro"/>
              </a:rPr>
              <a:t>Patient Data Management</a:t>
            </a:r>
            <a:endParaRPr sz="1300"/>
          </a:p>
        </p:txBody>
      </p:sp>
      <p:sp>
        <p:nvSpPr>
          <p:cNvPr id="300" name="Google Shape;300;p16"/>
          <p:cNvSpPr txBox="1"/>
          <p:nvPr/>
        </p:nvSpPr>
        <p:spPr>
          <a:xfrm>
            <a:off x="6144000" y="1649575"/>
            <a:ext cx="3000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i="1">
                <a:solidFill>
                  <a:schemeClr val="dk2"/>
                </a:solidFill>
                <a:latin typeface="Maven Pro"/>
                <a:ea typeface="Maven Pro"/>
                <a:cs typeface="Maven Pro"/>
                <a:sym typeface="Maven Pro"/>
              </a:rPr>
              <a:t>Doctor Data Management</a:t>
            </a:r>
          </a:p>
        </p:txBody>
      </p:sp>
      <p:sp>
        <p:nvSpPr>
          <p:cNvPr id="301" name="Google Shape;301;p16"/>
          <p:cNvSpPr txBox="1"/>
          <p:nvPr/>
        </p:nvSpPr>
        <p:spPr>
          <a:xfrm>
            <a:off x="2213938" y="2649092"/>
            <a:ext cx="3000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i="1">
                <a:solidFill>
                  <a:schemeClr val="dk2"/>
                </a:solidFill>
                <a:latin typeface="Maven Pro"/>
                <a:ea typeface="Maven Pro"/>
                <a:cs typeface="Maven Pro"/>
                <a:sym typeface="Maven Pro"/>
              </a:rPr>
              <a:t>Appointment</a:t>
            </a:r>
            <a:endParaRPr sz="2200" i="1">
              <a:solidFill>
                <a:schemeClr val="dk2"/>
              </a:solidFill>
              <a:latin typeface="Maven Pro"/>
              <a:ea typeface="Maven Pro"/>
              <a:cs typeface="Maven Pro"/>
              <a:sym typeface="Maven Pro"/>
            </a:endParaRPr>
          </a:p>
          <a:p>
            <a:pPr marL="0" lvl="0" indent="0" algn="l" rtl="0">
              <a:spcBef>
                <a:spcPts val="0"/>
              </a:spcBef>
              <a:spcAft>
                <a:spcPts val="0"/>
              </a:spcAft>
              <a:buNone/>
            </a:pPr>
            <a:r>
              <a:rPr lang="en-GB" sz="2200" i="1">
                <a:solidFill>
                  <a:schemeClr val="dk2"/>
                </a:solidFill>
                <a:latin typeface="Maven Pro"/>
                <a:ea typeface="Maven Pro"/>
                <a:cs typeface="Maven Pro"/>
                <a:sym typeface="Maven Pro"/>
              </a:rPr>
              <a:t>Booking</a:t>
            </a:r>
            <a:endParaRPr sz="2200" i="1">
              <a:solidFill>
                <a:schemeClr val="dk2"/>
              </a:solidFill>
              <a:latin typeface="Maven Pro"/>
              <a:ea typeface="Maven Pro"/>
              <a:cs typeface="Maven Pro"/>
              <a:sym typeface="Maven Pro"/>
            </a:endParaRPr>
          </a:p>
        </p:txBody>
      </p:sp>
      <p:pic>
        <p:nvPicPr>
          <p:cNvPr id="304" name="Google Shape;304;p16"/>
          <p:cNvPicPr preferRelativeResize="0"/>
          <p:nvPr/>
        </p:nvPicPr>
        <p:blipFill rotWithShape="1">
          <a:blip r:embed="rId4"/>
          <a:srcRect l="51160" t="62335" r="43126" b="27492"/>
          <a:stretch>
            <a:fillRect/>
          </a:stretch>
        </p:blipFill>
        <p:spPr>
          <a:xfrm>
            <a:off x="5241300" y="2761863"/>
            <a:ext cx="764333" cy="765550"/>
          </a:xfrm>
          <a:prstGeom prst="rect">
            <a:avLst/>
          </a:prstGeom>
          <a:noFill/>
          <a:ln>
            <a:noFill/>
          </a:ln>
        </p:spPr>
      </p:pic>
      <p:sp>
        <p:nvSpPr>
          <p:cNvPr id="305" name="Google Shape;305;p16"/>
          <p:cNvSpPr txBox="1"/>
          <p:nvPr/>
        </p:nvSpPr>
        <p:spPr>
          <a:xfrm>
            <a:off x="6144000" y="2761863"/>
            <a:ext cx="3000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i="1" dirty="0">
                <a:solidFill>
                  <a:schemeClr val="dk2"/>
                </a:solidFill>
                <a:latin typeface="Maven Pro"/>
                <a:ea typeface="Maven Pro"/>
                <a:cs typeface="Maven Pro"/>
                <a:sym typeface="Maven Pro"/>
              </a:rPr>
              <a:t>Administrative</a:t>
            </a:r>
            <a:endParaRPr sz="2200" i="1" dirty="0">
              <a:solidFill>
                <a:schemeClr val="dk2"/>
              </a:solidFill>
              <a:latin typeface="Maven Pro"/>
              <a:ea typeface="Maven Pro"/>
              <a:cs typeface="Maven Pro"/>
              <a:sym typeface="Maven Pro"/>
            </a:endParaRPr>
          </a:p>
          <a:p>
            <a:pPr marL="0" lvl="0" indent="0" algn="l" rtl="0">
              <a:spcBef>
                <a:spcPts val="0"/>
              </a:spcBef>
              <a:spcAft>
                <a:spcPts val="0"/>
              </a:spcAft>
              <a:buNone/>
            </a:pPr>
            <a:r>
              <a:rPr lang="en-GB" sz="2200" i="1" dirty="0">
                <a:solidFill>
                  <a:schemeClr val="dk2"/>
                </a:solidFill>
                <a:latin typeface="Maven Pro"/>
                <a:ea typeface="Maven Pro"/>
                <a:cs typeface="Maven Pro"/>
                <a:sym typeface="Maven Pro"/>
              </a:rPr>
              <a:t>Operations</a:t>
            </a:r>
            <a:endParaRPr sz="2200" i="1" dirty="0">
              <a:solidFill>
                <a:schemeClr val="dk2"/>
              </a:solidFill>
              <a:latin typeface="Maven Pro"/>
              <a:ea typeface="Maven Pro"/>
              <a:cs typeface="Maven Pro"/>
              <a:sym typeface="Maven Pro"/>
            </a:endParaRPr>
          </a:p>
        </p:txBody>
      </p:sp>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24"/>
        <p:cNvGrpSpPr/>
        <p:nvPr/>
      </p:nvGrpSpPr>
      <p:grpSpPr>
        <a:xfrm>
          <a:off x="0" y="0"/>
          <a:ext cx="0" cy="0"/>
          <a:chOff x="0" y="0"/>
          <a:chExt cx="0" cy="0"/>
        </a:xfrm>
      </p:grpSpPr>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03800" y="1705452"/>
            <a:ext cx="3406885" cy="2541600"/>
          </a:xfrm>
        </p:spPr>
        <p:txBody>
          <a:bodyPr/>
          <a:lstStyle/>
          <a:p>
            <a:r>
              <a:rPr lang="en-IN" dirty="0"/>
              <a:t>Springboot                                                            </a:t>
            </a:r>
          </a:p>
          <a:p>
            <a:r>
              <a:rPr lang="en-US" dirty="0"/>
              <a:t>D</a:t>
            </a:r>
            <a:r>
              <a:rPr lang="en-IN" dirty="0"/>
              <a:t>ocker</a:t>
            </a:r>
          </a:p>
          <a:p>
            <a:r>
              <a:rPr lang="en-US" dirty="0"/>
              <a:t>postman</a:t>
            </a:r>
            <a:endParaRPr lang="en-IN" dirty="0"/>
          </a:p>
        </p:txBody>
      </p:sp>
      <p:sp>
        <p:nvSpPr>
          <p:cNvPr id="4" name="Google Shape;293;p16"/>
          <p:cNvSpPr txBox="1">
            <a:spLocks noGrp="1"/>
          </p:cNvSpPr>
          <p:nvPr>
            <p:ph type="title"/>
          </p:nvPr>
        </p:nvSpPr>
        <p:spPr>
          <a:xfrm>
            <a:off x="1303800" y="898210"/>
            <a:ext cx="3406885" cy="599447"/>
          </a:xfrm>
          <a:prstGeom prst="rect">
            <a:avLst/>
          </a:prstGeom>
          <a:solidFill>
            <a:srgbClr val="E1F0FD"/>
          </a:solidFill>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solidFill>
                  <a:srgbClr val="000000"/>
                </a:solidFill>
              </a:rPr>
              <a:t>Tools used for HMS</a:t>
            </a:r>
            <a:endParaRPr sz="2400" dirty="0">
              <a:solidFill>
                <a:srgbClr val="000000"/>
              </a:solidFill>
            </a:endParaRPr>
          </a:p>
        </p:txBody>
      </p:sp>
      <p:sp>
        <p:nvSpPr>
          <p:cNvPr id="5" name="Google Shape;293;p16"/>
          <p:cNvSpPr txBox="1"/>
          <p:nvPr/>
        </p:nvSpPr>
        <p:spPr>
          <a:xfrm>
            <a:off x="4954771" y="898210"/>
            <a:ext cx="3540643" cy="599446"/>
          </a:xfrm>
          <a:prstGeom prst="rect">
            <a:avLst/>
          </a:prstGeom>
          <a:solidFill>
            <a:srgbClr val="E1F0FD"/>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r>
              <a:rPr lang="en-GB" sz="2000" dirty="0">
                <a:solidFill>
                  <a:srgbClr val="000000"/>
                </a:solidFill>
              </a:rPr>
              <a:t>Spring cloud used for HMS</a:t>
            </a:r>
          </a:p>
        </p:txBody>
      </p:sp>
      <p:sp>
        <p:nvSpPr>
          <p:cNvPr id="6" name="Text Placeholder 2"/>
          <p:cNvSpPr txBox="1"/>
          <p:nvPr/>
        </p:nvSpPr>
        <p:spPr>
          <a:xfrm>
            <a:off x="4819050" y="1703690"/>
            <a:ext cx="3676364" cy="2541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r>
              <a:rPr lang="en-US" dirty="0"/>
              <a:t>Config Server</a:t>
            </a:r>
          </a:p>
          <a:p>
            <a:r>
              <a:rPr lang="en-US" dirty="0"/>
              <a:t>Eureka Server</a:t>
            </a:r>
          </a:p>
          <a:p>
            <a:r>
              <a:rPr lang="en-US" dirty="0"/>
              <a:t>Feign</a:t>
            </a:r>
          </a:p>
          <a:p>
            <a:r>
              <a:rPr lang="en-US" dirty="0"/>
              <a:t>Resilience4j</a:t>
            </a:r>
          </a:p>
          <a:p>
            <a:r>
              <a:rPr lang="en-US" dirty="0"/>
              <a:t>Retry</a:t>
            </a:r>
          </a:p>
          <a:p>
            <a:r>
              <a:rPr lang="en-US" dirty="0"/>
              <a:t>Sleuth</a:t>
            </a:r>
          </a:p>
          <a:p>
            <a:r>
              <a:rPr lang="en-US" dirty="0"/>
              <a:t>Zipkin</a:t>
            </a:r>
            <a:endParaRPr lang="en-IN" dirty="0"/>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2"/>
          <p:cNvSpPr txBox="1">
            <a:spLocks noGrp="1"/>
          </p:cNvSpPr>
          <p:nvPr>
            <p:ph type="title"/>
          </p:nvPr>
        </p:nvSpPr>
        <p:spPr>
          <a:xfrm>
            <a:off x="1303800" y="598575"/>
            <a:ext cx="4299300" cy="6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highlight>
                  <a:srgbClr val="00FFFF"/>
                </a:highlight>
              </a:rPr>
              <a:t>Spring Boot Architecture</a:t>
            </a:r>
            <a:endParaRPr>
              <a:highlight>
                <a:srgbClr val="00FFFF"/>
              </a:highlight>
            </a:endParaRPr>
          </a:p>
        </p:txBody>
      </p:sp>
      <p:pic>
        <p:nvPicPr>
          <p:cNvPr id="547" name="Google Shape;547;p42"/>
          <p:cNvPicPr preferRelativeResize="0"/>
          <p:nvPr/>
        </p:nvPicPr>
        <p:blipFill>
          <a:blip r:embed="rId3"/>
          <a:stretch>
            <a:fillRect/>
          </a:stretch>
        </p:blipFill>
        <p:spPr>
          <a:xfrm>
            <a:off x="1303800" y="1441075"/>
            <a:ext cx="7082400" cy="3416700"/>
          </a:xfrm>
          <a:prstGeom prst="roundRect">
            <a:avLst>
              <a:gd name="adj" fmla="val 16667"/>
            </a:avLst>
          </a:prstGeom>
          <a:noFill/>
          <a:ln w="28575" cap="flat" cmpd="sng">
            <a:solidFill>
              <a:schemeClr val="lt2"/>
            </a:solidFill>
            <a:prstDash val="solid"/>
            <a:round/>
            <a:headEnd type="none" w="sm" len="sm"/>
            <a:tailEnd type="none" w="sm" len="sm"/>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3"/>
          <p:cNvSpPr txBox="1">
            <a:spLocks noGrp="1"/>
          </p:cNvSpPr>
          <p:nvPr>
            <p:ph type="title"/>
          </p:nvPr>
        </p:nvSpPr>
        <p:spPr>
          <a:xfrm>
            <a:off x="1303800" y="598575"/>
            <a:ext cx="2982300" cy="63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highlight>
                  <a:srgbClr val="00FFFF"/>
                </a:highlight>
              </a:rPr>
              <a:t>Controller Layer</a:t>
            </a:r>
            <a:endParaRPr>
              <a:highlight>
                <a:srgbClr val="00FFFF"/>
              </a:highlight>
            </a:endParaRPr>
          </a:p>
        </p:txBody>
      </p:sp>
      <p:sp>
        <p:nvSpPr>
          <p:cNvPr id="553" name="Google Shape;553;p4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54" name="Google Shape;554;p43"/>
          <p:cNvSpPr/>
          <p:nvPr/>
        </p:nvSpPr>
        <p:spPr>
          <a:xfrm>
            <a:off x="1303800" y="1528175"/>
            <a:ext cx="4360800" cy="1254900"/>
          </a:xfrm>
          <a:prstGeom prst="roundRect">
            <a:avLst>
              <a:gd name="adj" fmla="val 16667"/>
            </a:avLst>
          </a:prstGeom>
          <a:solidFill>
            <a:schemeClr val="lt1"/>
          </a:solidFill>
          <a:ln w="9525"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just" rtl="0">
              <a:spcBef>
                <a:spcPts val="0"/>
              </a:spcBef>
              <a:spcAft>
                <a:spcPts val="0"/>
              </a:spcAft>
              <a:buNone/>
            </a:pPr>
            <a:r>
              <a:rPr lang="en-GB" sz="1700" dirty="0">
                <a:solidFill>
                  <a:srgbClr val="202124"/>
                </a:solidFill>
                <a:highlight>
                  <a:schemeClr val="lt1"/>
                </a:highlight>
                <a:latin typeface="Roboto" panose="02000000000000000000"/>
                <a:ea typeface="Roboto" panose="02000000000000000000"/>
                <a:cs typeface="Roboto" panose="02000000000000000000"/>
                <a:sym typeface="Roboto" panose="02000000000000000000"/>
              </a:rPr>
              <a:t>The presentation layer consists of Views. the back-end part of the application and also It handles the HTTP requests.</a:t>
            </a:r>
            <a:endParaRPr sz="1700" dirty="0">
              <a:solidFill>
                <a:srgbClr val="202124"/>
              </a:solidFill>
              <a:highlight>
                <a:schemeClr val="lt1"/>
              </a:highlight>
              <a:latin typeface="Roboto" panose="02000000000000000000"/>
              <a:ea typeface="Roboto" panose="02000000000000000000"/>
              <a:cs typeface="Roboto" panose="02000000000000000000"/>
              <a:sym typeface="Roboto" panose="02000000000000000000"/>
            </a:endParaRPr>
          </a:p>
          <a:p>
            <a:pPr marL="0" lvl="0" indent="0" algn="just" rtl="0">
              <a:spcBef>
                <a:spcPts val="0"/>
              </a:spcBef>
              <a:spcAft>
                <a:spcPts val="0"/>
              </a:spcAft>
              <a:buNone/>
            </a:pPr>
            <a:endParaRPr sz="1700" dirty="0">
              <a:highlight>
                <a:srgbClr val="333333"/>
              </a:highlight>
              <a:latin typeface="Roboto" panose="02000000000000000000"/>
              <a:ea typeface="Roboto" panose="02000000000000000000"/>
              <a:cs typeface="Roboto" panose="02000000000000000000"/>
              <a:sym typeface="Roboto" panose="02000000000000000000"/>
            </a:endParaRPr>
          </a:p>
        </p:txBody>
      </p:sp>
      <p:pic>
        <p:nvPicPr>
          <p:cNvPr id="555" name="Google Shape;555;p43"/>
          <p:cNvPicPr preferRelativeResize="0"/>
          <p:nvPr/>
        </p:nvPicPr>
        <p:blipFill rotWithShape="1">
          <a:blip r:embed="rId3"/>
          <a:srcRect r="49261" b="24017"/>
          <a:stretch>
            <a:fillRect/>
          </a:stretch>
        </p:blipFill>
        <p:spPr>
          <a:xfrm>
            <a:off x="1303800" y="2885800"/>
            <a:ext cx="4360801" cy="2083775"/>
          </a:xfrm>
          <a:prstGeom prst="rect">
            <a:avLst/>
          </a:prstGeom>
          <a:noFill/>
          <a:ln>
            <a:noFill/>
          </a:ln>
        </p:spPr>
      </p:pic>
      <p:pic>
        <p:nvPicPr>
          <p:cNvPr id="556" name="Google Shape;556;p43"/>
          <p:cNvPicPr preferRelativeResize="0"/>
          <p:nvPr/>
        </p:nvPicPr>
        <p:blipFill rotWithShape="1">
          <a:blip r:embed="rId4"/>
          <a:srcRect l="3437" t="5776" b="2530"/>
          <a:stretch>
            <a:fillRect/>
          </a:stretch>
        </p:blipFill>
        <p:spPr>
          <a:xfrm>
            <a:off x="5876500" y="598575"/>
            <a:ext cx="3267499" cy="4371000"/>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4"/>
          <p:cNvSpPr txBox="1">
            <a:spLocks noGrp="1"/>
          </p:cNvSpPr>
          <p:nvPr>
            <p:ph type="title"/>
          </p:nvPr>
        </p:nvSpPr>
        <p:spPr>
          <a:xfrm>
            <a:off x="1303800" y="598575"/>
            <a:ext cx="2547600" cy="66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highlight>
                  <a:srgbClr val="00FFFF"/>
                </a:highlight>
              </a:rPr>
              <a:t>Service Layer</a:t>
            </a:r>
            <a:endParaRPr>
              <a:highlight>
                <a:srgbClr val="00FFFF"/>
              </a:highlight>
            </a:endParaRPr>
          </a:p>
        </p:txBody>
      </p:sp>
      <p:sp>
        <p:nvSpPr>
          <p:cNvPr id="562" name="Google Shape;562;p44"/>
          <p:cNvSpPr/>
          <p:nvPr/>
        </p:nvSpPr>
        <p:spPr>
          <a:xfrm>
            <a:off x="1303800" y="1528175"/>
            <a:ext cx="4360800" cy="1254900"/>
          </a:xfrm>
          <a:prstGeom prst="roundRect">
            <a:avLst>
              <a:gd name="adj" fmla="val 16667"/>
            </a:avLst>
          </a:prstGeom>
          <a:solidFill>
            <a:schemeClr val="lt1"/>
          </a:solidFill>
          <a:ln w="9525"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just" rtl="0">
              <a:spcBef>
                <a:spcPts val="0"/>
              </a:spcBef>
              <a:spcAft>
                <a:spcPts val="0"/>
              </a:spcAft>
              <a:buNone/>
            </a:pPr>
            <a:r>
              <a:rPr lang="en-GB" sz="1750">
                <a:highlight>
                  <a:srgbClr val="FFFFFF"/>
                </a:highlight>
                <a:latin typeface="Roboto" panose="02000000000000000000"/>
                <a:ea typeface="Roboto" panose="02000000000000000000"/>
                <a:cs typeface="Roboto" panose="02000000000000000000"/>
                <a:sym typeface="Roboto" panose="02000000000000000000"/>
              </a:rPr>
              <a:t>A service layer is a layer in an application that facilitates communication between the controller and the persistence layer.</a:t>
            </a:r>
            <a:endParaRPr sz="1800">
              <a:highlight>
                <a:schemeClr val="lt1"/>
              </a:highlight>
              <a:latin typeface="Roboto" panose="02000000000000000000"/>
              <a:ea typeface="Roboto" panose="02000000000000000000"/>
              <a:cs typeface="Roboto" panose="02000000000000000000"/>
              <a:sym typeface="Roboto" panose="02000000000000000000"/>
            </a:endParaRPr>
          </a:p>
        </p:txBody>
      </p:sp>
      <p:pic>
        <p:nvPicPr>
          <p:cNvPr id="563" name="Google Shape;563;p44"/>
          <p:cNvPicPr preferRelativeResize="0"/>
          <p:nvPr/>
        </p:nvPicPr>
        <p:blipFill>
          <a:blip r:embed="rId3"/>
          <a:stretch>
            <a:fillRect/>
          </a:stretch>
        </p:blipFill>
        <p:spPr>
          <a:xfrm>
            <a:off x="1303800" y="2935475"/>
            <a:ext cx="4360800" cy="1711075"/>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45"/>
          <p:cNvPicPr preferRelativeResize="0"/>
          <p:nvPr/>
        </p:nvPicPr>
        <p:blipFill rotWithShape="1">
          <a:blip r:embed="rId3"/>
          <a:srcRect l="5942" t="5643" r="9648" b="3480"/>
          <a:stretch>
            <a:fillRect/>
          </a:stretch>
        </p:blipFill>
        <p:spPr>
          <a:xfrm>
            <a:off x="5901350" y="658475"/>
            <a:ext cx="3043875" cy="4186850"/>
          </a:xfrm>
          <a:prstGeom prst="rect">
            <a:avLst/>
          </a:prstGeom>
          <a:noFill/>
          <a:ln>
            <a:noFill/>
          </a:ln>
        </p:spPr>
      </p:pic>
      <p:sp>
        <p:nvSpPr>
          <p:cNvPr id="570" name="Google Shape;570;p45"/>
          <p:cNvSpPr txBox="1"/>
          <p:nvPr/>
        </p:nvSpPr>
        <p:spPr>
          <a:xfrm>
            <a:off x="1304525" y="658475"/>
            <a:ext cx="254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dirty="0">
                <a:solidFill>
                  <a:schemeClr val="dk2"/>
                </a:solidFill>
                <a:highlight>
                  <a:srgbClr val="00FFFF"/>
                </a:highlight>
                <a:latin typeface="Maven Pro"/>
                <a:ea typeface="Maven Pro"/>
                <a:cs typeface="Maven Pro"/>
                <a:sym typeface="Maven Pro"/>
              </a:rPr>
              <a:t>Model Layer</a:t>
            </a:r>
            <a:endParaRPr sz="2800" b="1" dirty="0">
              <a:solidFill>
                <a:schemeClr val="dk2"/>
              </a:solidFill>
              <a:highlight>
                <a:srgbClr val="00FFFF"/>
              </a:highlight>
              <a:latin typeface="Maven Pro"/>
              <a:ea typeface="Maven Pro"/>
              <a:cs typeface="Maven Pro"/>
              <a:sym typeface="Maven Pro"/>
            </a:endParaRPr>
          </a:p>
        </p:txBody>
      </p:sp>
      <p:sp>
        <p:nvSpPr>
          <p:cNvPr id="571" name="Google Shape;571;p45"/>
          <p:cNvSpPr/>
          <p:nvPr/>
        </p:nvSpPr>
        <p:spPr>
          <a:xfrm>
            <a:off x="1304525" y="1528175"/>
            <a:ext cx="4360800" cy="1254900"/>
          </a:xfrm>
          <a:prstGeom prst="roundRect">
            <a:avLst>
              <a:gd name="adj" fmla="val 16667"/>
            </a:avLst>
          </a:prstGeom>
          <a:solidFill>
            <a:schemeClr val="lt1"/>
          </a:solidFill>
          <a:ln w="9525"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rgbClr val="333333"/>
                </a:solidFill>
                <a:highlight>
                  <a:schemeClr val="lt1"/>
                </a:highlight>
                <a:latin typeface="Roboto" panose="02000000000000000000"/>
                <a:ea typeface="Roboto" panose="02000000000000000000"/>
                <a:cs typeface="Roboto" panose="02000000000000000000"/>
                <a:sym typeface="Roboto" panose="02000000000000000000"/>
              </a:rPr>
              <a:t>The persistence layer contains all the </a:t>
            </a:r>
            <a:r>
              <a:rPr lang="en-GB" sz="1700" b="1" dirty="0">
                <a:solidFill>
                  <a:srgbClr val="333333"/>
                </a:solidFill>
                <a:highlight>
                  <a:schemeClr val="lt1"/>
                </a:highlight>
                <a:latin typeface="Roboto" panose="02000000000000000000"/>
                <a:ea typeface="Roboto" panose="02000000000000000000"/>
                <a:cs typeface="Roboto" panose="02000000000000000000"/>
                <a:sym typeface="Roboto" panose="02000000000000000000"/>
              </a:rPr>
              <a:t>storage logic</a:t>
            </a:r>
            <a:r>
              <a:rPr lang="en-GB" sz="1700" dirty="0">
                <a:solidFill>
                  <a:srgbClr val="333333"/>
                </a:solidFill>
                <a:highlight>
                  <a:schemeClr val="lt1"/>
                </a:highlight>
                <a:latin typeface="Roboto" panose="02000000000000000000"/>
                <a:ea typeface="Roboto" panose="02000000000000000000"/>
                <a:cs typeface="Roboto" panose="02000000000000000000"/>
                <a:sym typeface="Roboto" panose="02000000000000000000"/>
              </a:rPr>
              <a:t> and translates business objects from and to database rows.</a:t>
            </a:r>
            <a:endParaRPr dirty="0">
              <a:highlight>
                <a:schemeClr val="lt1"/>
              </a:highlight>
            </a:endParaRPr>
          </a:p>
        </p:txBody>
      </p:sp>
      <p:pic>
        <p:nvPicPr>
          <p:cNvPr id="572" name="Google Shape;572;p45"/>
          <p:cNvPicPr preferRelativeResize="0"/>
          <p:nvPr/>
        </p:nvPicPr>
        <p:blipFill rotWithShape="1">
          <a:blip r:embed="rId4"/>
          <a:srcRect b="63285"/>
          <a:stretch>
            <a:fillRect/>
          </a:stretch>
        </p:blipFill>
        <p:spPr>
          <a:xfrm>
            <a:off x="1304525" y="2956900"/>
            <a:ext cx="4360800" cy="1888426"/>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740</Words>
  <Application>Microsoft Office PowerPoint</Application>
  <PresentationFormat>On-screen Show (16:9)</PresentationFormat>
  <Paragraphs>87</Paragraphs>
  <Slides>40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Comfortaa</vt:lpstr>
      <vt:lpstr>Wingdings</vt:lpstr>
      <vt:lpstr>Maven Pro</vt:lpstr>
      <vt:lpstr>Arial</vt:lpstr>
      <vt:lpstr>Roboto</vt:lpstr>
      <vt:lpstr>Calibri</vt:lpstr>
      <vt:lpstr>Nunito</vt:lpstr>
      <vt:lpstr>Times New Roman</vt:lpstr>
      <vt:lpstr>Momentum</vt:lpstr>
      <vt:lpstr>PowerPoint Presentation</vt:lpstr>
      <vt:lpstr>Team- 1    1. 2563863                               Pendyala Akash 2.  2563097                               Chaitra R Bhat 3. 2563740                                Debasish Sahu 4.2563085                                 Pendhota Shyam  Sunder 5. 2563314                                Adhithyan Vadakke Ellathu 6. 2563968                                Ashutosh Mishra 7. 2564028                                Chintapulusu Bhanu Priya 8. 2563624                                Meghana N 9. 2563155                                Sidharth Shankar Sonu 10. 2564376                              Yadla Raviteja</vt:lpstr>
      <vt:lpstr>Hospital Management System</vt:lpstr>
      <vt:lpstr>Features of MedCare Hospitals HMS</vt:lpstr>
      <vt:lpstr>Tools used for HMS</vt:lpstr>
      <vt:lpstr>Spring Boot Architecture</vt:lpstr>
      <vt:lpstr>Controller Layer</vt:lpstr>
      <vt:lpstr>Service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bhanu</dc:creator>
  <cp:lastModifiedBy>hp</cp:lastModifiedBy>
  <cp:revision>28</cp:revision>
  <dcterms:created xsi:type="dcterms:W3CDTF">2023-09-11T13:42:03Z</dcterms:created>
  <dcterms:modified xsi:type="dcterms:W3CDTF">2023-09-12T03:33:39Z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F63B6C373F0648F7ACD9E36BCC540ED4_13</vt:lpwstr>
  </property>
  <property fmtid="{D5CDD505-2E9C-101B-9397-08002B2CF9AE}" pid="3" name="KSOProductBuildVer">
    <vt:lpwstr>1033-12.2.0.13201</vt:lpwstr>
  </property>
</Properties>
</file>